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1"/>
  </p:notesMasterIdLst>
  <p:sldIdLst>
    <p:sldId id="256" r:id="rId2"/>
    <p:sldId id="282" r:id="rId3"/>
    <p:sldId id="283"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280" r:id="rId29"/>
    <p:sldId id="279" r:id="rId30"/>
    <p:sldId id="272" r:id="rId31"/>
    <p:sldId id="273" r:id="rId32"/>
    <p:sldId id="278" r:id="rId33"/>
    <p:sldId id="274" r:id="rId34"/>
    <p:sldId id="275" r:id="rId35"/>
    <p:sldId id="276" r:id="rId36"/>
    <p:sldId id="258" r:id="rId37"/>
    <p:sldId id="259" r:id="rId38"/>
    <p:sldId id="260" r:id="rId39"/>
    <p:sldId id="261" r:id="rId40"/>
    <p:sldId id="262" r:id="rId41"/>
    <p:sldId id="263" r:id="rId42"/>
    <p:sldId id="264" r:id="rId43"/>
    <p:sldId id="265" r:id="rId44"/>
    <p:sldId id="266" r:id="rId45"/>
    <p:sldId id="267" r:id="rId46"/>
    <p:sldId id="268" r:id="rId47"/>
    <p:sldId id="281" r:id="rId48"/>
    <p:sldId id="270" r:id="rId49"/>
    <p:sldId id="271"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14"/>
    <p:restoredTop sz="50000"/>
  </p:normalViewPr>
  <p:slideViewPr>
    <p:cSldViewPr snapToGrid="0" snapToObjects="1">
      <p:cViewPr varScale="1">
        <p:scale>
          <a:sx n="183" d="100"/>
          <a:sy n="183" d="100"/>
        </p:scale>
        <p:origin x="4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2DD5C6-2A6B-A943-B634-B2048D5616BE}" type="datetimeFigureOut">
              <a:rPr lang="en-US" smtClean="0"/>
              <a:t>7/5/17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D3B050-2A3C-2241-AA3B-48C18E05F806}" type="slidenum">
              <a:rPr lang="en-US" smtClean="0"/>
              <a:t>‹#›</a:t>
            </a:fld>
            <a:endParaRPr lang="en-US"/>
          </a:p>
        </p:txBody>
      </p:sp>
    </p:spTree>
    <p:extLst>
      <p:ext uri="{BB962C8B-B14F-4D97-AF65-F5344CB8AC3E}">
        <p14:creationId xmlns:p14="http://schemas.microsoft.com/office/powerpoint/2010/main" val="2050397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3B050-2A3C-2241-AA3B-48C18E05F806}" type="slidenum">
              <a:rPr lang="en-US" smtClean="0"/>
              <a:t>1</a:t>
            </a:fld>
            <a:endParaRPr lang="en-US"/>
          </a:p>
        </p:txBody>
      </p:sp>
    </p:spTree>
    <p:extLst>
      <p:ext uri="{BB962C8B-B14F-4D97-AF65-F5344CB8AC3E}">
        <p14:creationId xmlns:p14="http://schemas.microsoft.com/office/powerpoint/2010/main" val="354144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DCAF15-11E6-4448-A93A-324FFD408D8C}" type="slidenum">
              <a:rPr lang="en-US"/>
              <a:pPr/>
              <a:t>2</a:t>
            </a:fld>
            <a:endParaRPr lang="en-US"/>
          </a:p>
        </p:txBody>
      </p:sp>
      <p:sp>
        <p:nvSpPr>
          <p:cNvPr id="3584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8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r>
              <a:rPr lang="en-US" dirty="0"/>
              <a:t>Four arrows.</a:t>
            </a:r>
          </a:p>
          <a:p>
            <a:r>
              <a:rPr lang="en-US" dirty="0"/>
              <a:t>Well, this is something quite different if you graduated from Michigan State.</a:t>
            </a:r>
          </a:p>
          <a:p>
            <a:r>
              <a:rPr lang="en-US" dirty="0"/>
              <a:t>Notice how you can see the arrows or see the M but not both at the same time. Our minds sort information in predictable ways. That sorting is often based on interest (what is important). If an interest is strong enough that will keep us from seeing things in other ways.</a:t>
            </a:r>
          </a:p>
        </p:txBody>
      </p:sp>
    </p:spTree>
    <p:extLst>
      <p:ext uri="{BB962C8B-B14F-4D97-AF65-F5344CB8AC3E}">
        <p14:creationId xmlns:p14="http://schemas.microsoft.com/office/powerpoint/2010/main" val="83740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E511FE-F555-9542-9BE0-4993BE1E7749}" type="datetimeFigureOut">
              <a:rPr lang="en-US" smtClean="0"/>
              <a:t>7/5/17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23729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511FE-F555-9542-9BE0-4993BE1E7749}" type="datetimeFigureOut">
              <a:rPr lang="en-US" smtClean="0"/>
              <a:t>7/5/17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52393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511FE-F555-9542-9BE0-4993BE1E7749}" type="datetimeFigureOut">
              <a:rPr lang="en-US" smtClean="0"/>
              <a:t>7/5/17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46868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0"/>
              </a:spcBef>
              <a:spcAft>
                <a:spcPts val="900"/>
              </a:spcAft>
              <a:defRPr/>
            </a:lvl1pPr>
            <a:lvl2pPr>
              <a:spcBef>
                <a:spcPts val="0"/>
              </a:spcBef>
              <a:spcAft>
                <a:spcPts val="900"/>
              </a:spcAft>
              <a:defRPr/>
            </a:lvl2pPr>
            <a:lvl3pPr>
              <a:spcBef>
                <a:spcPts val="0"/>
              </a:spcBef>
              <a:spcAft>
                <a:spcPts val="900"/>
              </a:spcAft>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2E511FE-F555-9542-9BE0-4993BE1E7749}" type="datetimeFigureOut">
              <a:rPr lang="en-US" smtClean="0"/>
              <a:t>7/5/17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70351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E511FE-F555-9542-9BE0-4993BE1E7749}" type="datetimeFigureOut">
              <a:rPr lang="en-US" smtClean="0"/>
              <a:t>7/5/17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2589783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E511FE-F555-9542-9BE0-4993BE1E7749}" type="datetimeFigureOut">
              <a:rPr lang="en-US" smtClean="0"/>
              <a:t>7/5/17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457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E511FE-F555-9542-9BE0-4993BE1E7749}" type="datetimeFigureOut">
              <a:rPr lang="en-US" smtClean="0"/>
              <a:t>7/5/17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01012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E511FE-F555-9542-9BE0-4993BE1E7749}" type="datetimeFigureOut">
              <a:rPr lang="en-US" smtClean="0"/>
              <a:t>7/5/17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12049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511FE-F555-9542-9BE0-4993BE1E7749}" type="datetimeFigureOut">
              <a:rPr lang="en-US" smtClean="0"/>
              <a:t>7/5/17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76737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511FE-F555-9542-9BE0-4993BE1E7749}" type="datetimeFigureOut">
              <a:rPr lang="en-US" smtClean="0"/>
              <a:t>7/5/17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59254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511FE-F555-9542-9BE0-4993BE1E7749}" type="datetimeFigureOut">
              <a:rPr lang="en-US" smtClean="0"/>
              <a:t>7/5/17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838878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kern="1200">
                <a:solidFill>
                  <a:schemeClr val="tx1">
                    <a:tint val="75000"/>
                  </a:schemeClr>
                </a:solidFill>
                <a:latin typeface="Times"/>
              </a:defRPr>
            </a:lvl1pPr>
          </a:lstStyle>
          <a:p>
            <a:fld id="{F2E511FE-F555-9542-9BE0-4993BE1E7749}" type="datetimeFigureOut">
              <a:rPr lang="en-US" smtClean="0"/>
              <a:t>7/5/17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kern="1200">
                <a:solidFill>
                  <a:schemeClr val="tx1">
                    <a:tint val="75000"/>
                  </a:schemeClr>
                </a:solidFill>
                <a:latin typeface="Time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kern="1200">
                <a:solidFill>
                  <a:schemeClr val="tx1">
                    <a:tint val="75000"/>
                  </a:schemeClr>
                </a:solidFill>
                <a:latin typeface="Times"/>
              </a:defRPr>
            </a:lvl1pPr>
          </a:lstStyle>
          <a:p>
            <a:fld id="{5956812E-8CF6-4042-9C95-AEEB181240A3}" type="slidenum">
              <a:rPr lang="en-US" smtClean="0"/>
              <a:t>‹#›</a:t>
            </a:fld>
            <a:endParaRPr lang="en-US"/>
          </a:p>
        </p:txBody>
      </p:sp>
    </p:spTree>
    <p:extLst>
      <p:ext uri="{BB962C8B-B14F-4D97-AF65-F5344CB8AC3E}">
        <p14:creationId xmlns:p14="http://schemas.microsoft.com/office/powerpoint/2010/main" val="837674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Time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More About </a:t>
            </a:r>
            <a:r>
              <a:rPr lang="en-US" dirty="0"/>
              <a:t>R</a:t>
            </a:r>
            <a:r>
              <a:rPr lang="en-US" dirty="0" smtClean="0"/>
              <a:t>esearch and Beliefs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Interpretive Frameworks</a:t>
            </a:r>
            <a:endParaRPr lang="en-US" dirty="0">
              <a:solidFill>
                <a:schemeClr val="tx1"/>
              </a:solidFill>
            </a:endParaRPr>
          </a:p>
        </p:txBody>
      </p:sp>
    </p:spTree>
    <p:extLst>
      <p:ext uri="{BB962C8B-B14F-4D97-AF65-F5344CB8AC3E}">
        <p14:creationId xmlns:p14="http://schemas.microsoft.com/office/powerpoint/2010/main" val="4604484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284"/>
            <a:ext cx="8229600" cy="1143000"/>
          </a:xfrm>
        </p:spPr>
        <p:txBody>
          <a:bodyPr/>
          <a:lstStyle/>
          <a:p>
            <a:r>
              <a:rPr lang="en-US" dirty="0" smtClean="0"/>
              <a:t>Validity</a:t>
            </a:r>
            <a:endParaRPr lang="en-US" dirty="0"/>
          </a:p>
        </p:txBody>
      </p:sp>
      <p:sp>
        <p:nvSpPr>
          <p:cNvPr id="3" name="Content Placeholder 2"/>
          <p:cNvSpPr>
            <a:spLocks noGrp="1"/>
          </p:cNvSpPr>
          <p:nvPr>
            <p:ph idx="1"/>
          </p:nvPr>
        </p:nvSpPr>
        <p:spPr>
          <a:xfrm>
            <a:off x="457200" y="1252486"/>
            <a:ext cx="8085768" cy="5187873"/>
          </a:xfrm>
        </p:spPr>
        <p:txBody>
          <a:bodyPr>
            <a:normAutofit/>
          </a:bodyPr>
          <a:lstStyle/>
          <a:p>
            <a:r>
              <a:rPr lang="en-US" dirty="0" smtClean="0"/>
              <a:t>Research is valid when it is an accurate and generalizable description of the phenomenon being investigated.</a:t>
            </a:r>
          </a:p>
          <a:p>
            <a:endParaRPr lang="en-US" sz="1800" dirty="0" smtClean="0"/>
          </a:p>
          <a:p>
            <a:r>
              <a:rPr lang="en-US" dirty="0" smtClean="0"/>
              <a:t>Generalizable beyond the study sample</a:t>
            </a:r>
          </a:p>
          <a:p>
            <a:r>
              <a:rPr lang="en-US" dirty="0" smtClean="0"/>
              <a:t>Accurate</a:t>
            </a:r>
          </a:p>
          <a:p>
            <a:pPr lvl="1"/>
            <a:r>
              <a:rPr lang="en-US" sz="3200" dirty="0" smtClean="0"/>
              <a:t>The study design and execution does not impact the results</a:t>
            </a:r>
          </a:p>
          <a:p>
            <a:pPr lvl="1"/>
            <a:r>
              <a:rPr lang="en-US" sz="3200" dirty="0" smtClean="0"/>
              <a:t>Instrument validity</a:t>
            </a:r>
            <a:endParaRPr lang="en-US" sz="3200" dirty="0"/>
          </a:p>
        </p:txBody>
      </p:sp>
    </p:spTree>
    <p:extLst>
      <p:ext uri="{BB962C8B-B14F-4D97-AF65-F5344CB8AC3E}">
        <p14:creationId xmlns:p14="http://schemas.microsoft.com/office/powerpoint/2010/main" val="198064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284"/>
            <a:ext cx="8229600" cy="1143000"/>
          </a:xfrm>
        </p:spPr>
        <p:txBody>
          <a:bodyPr/>
          <a:lstStyle/>
          <a:p>
            <a:r>
              <a:rPr lang="en-US" dirty="0" smtClean="0"/>
              <a:t>Validity</a:t>
            </a:r>
            <a:endParaRPr lang="en-US" dirty="0"/>
          </a:p>
        </p:txBody>
      </p:sp>
      <p:sp>
        <p:nvSpPr>
          <p:cNvPr id="3" name="Content Placeholder 2"/>
          <p:cNvSpPr>
            <a:spLocks noGrp="1"/>
          </p:cNvSpPr>
          <p:nvPr>
            <p:ph idx="1"/>
          </p:nvPr>
        </p:nvSpPr>
        <p:spPr>
          <a:xfrm>
            <a:off x="457200" y="1252486"/>
            <a:ext cx="8085768" cy="5187873"/>
          </a:xfrm>
        </p:spPr>
        <p:txBody>
          <a:bodyPr>
            <a:normAutofit/>
          </a:bodyPr>
          <a:lstStyle/>
          <a:p>
            <a:r>
              <a:rPr lang="en-US" dirty="0" smtClean="0">
                <a:solidFill>
                  <a:schemeClr val="bg1">
                    <a:lumMod val="50000"/>
                  </a:schemeClr>
                </a:solidFill>
              </a:rPr>
              <a:t>Research is valid when it is an accurate and generalizable description of the phenomena being investigated.</a:t>
            </a:r>
          </a:p>
          <a:p>
            <a:endParaRPr lang="en-US" dirty="0"/>
          </a:p>
          <a:p>
            <a:r>
              <a:rPr lang="en-US" dirty="0" smtClean="0"/>
              <a:t>Over the history of research we have adopted rules to establish validity of research.</a:t>
            </a:r>
          </a:p>
          <a:p>
            <a:r>
              <a:rPr lang="en-US" dirty="0" smtClean="0"/>
              <a:t>Follow the rules and you will have valid research.</a:t>
            </a:r>
          </a:p>
          <a:p>
            <a:endParaRPr lang="en-US" sz="1800" dirty="0" smtClean="0"/>
          </a:p>
          <a:p>
            <a:endParaRPr lang="en-US" sz="3200" dirty="0"/>
          </a:p>
        </p:txBody>
      </p:sp>
    </p:spTree>
    <p:extLst>
      <p:ext uri="{BB962C8B-B14F-4D97-AF65-F5344CB8AC3E}">
        <p14:creationId xmlns:p14="http://schemas.microsoft.com/office/powerpoint/2010/main" val="268566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Assumptions</a:t>
            </a:r>
            <a:endParaRPr lang="en-US" dirty="0"/>
          </a:p>
        </p:txBody>
      </p:sp>
      <p:sp>
        <p:nvSpPr>
          <p:cNvPr id="3" name="Content Placeholder 2"/>
          <p:cNvSpPr>
            <a:spLocks noGrp="1"/>
          </p:cNvSpPr>
          <p:nvPr>
            <p:ph idx="1"/>
          </p:nvPr>
        </p:nvSpPr>
        <p:spPr/>
        <p:txBody>
          <a:bodyPr/>
          <a:lstStyle/>
          <a:p>
            <a:r>
              <a:rPr lang="en-US" dirty="0" smtClean="0"/>
              <a:t>An observable world exits outside of me.</a:t>
            </a:r>
          </a:p>
          <a:p>
            <a:r>
              <a:rPr lang="en-US" dirty="0" smtClean="0"/>
              <a:t>I can use my five senses to gather information about that world.</a:t>
            </a:r>
          </a:p>
          <a:p>
            <a:r>
              <a:rPr lang="en-US" dirty="0" smtClean="0"/>
              <a:t>I can apply a logic (rules) to understanding that information.</a:t>
            </a:r>
          </a:p>
        </p:txBody>
      </p:sp>
    </p:spTree>
    <p:extLst>
      <p:ext uri="{BB962C8B-B14F-4D97-AF65-F5344CB8AC3E}">
        <p14:creationId xmlns:p14="http://schemas.microsoft.com/office/powerpoint/2010/main" val="1937166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364" y="1094463"/>
            <a:ext cx="8229600" cy="1143000"/>
          </a:xfrm>
        </p:spPr>
        <p:txBody>
          <a:bodyPr/>
          <a:lstStyle/>
          <a:p>
            <a:r>
              <a:rPr lang="en-US" dirty="0" smtClean="0"/>
              <a:t>Empiricism</a:t>
            </a:r>
            <a:endParaRPr lang="en-US" dirty="0"/>
          </a:p>
        </p:txBody>
      </p:sp>
      <p:sp>
        <p:nvSpPr>
          <p:cNvPr id="3" name="Content Placeholder 2"/>
          <p:cNvSpPr>
            <a:spLocks noGrp="1"/>
          </p:cNvSpPr>
          <p:nvPr>
            <p:ph idx="1"/>
          </p:nvPr>
        </p:nvSpPr>
        <p:spPr>
          <a:xfrm>
            <a:off x="457200" y="2982650"/>
            <a:ext cx="8229600" cy="3736703"/>
          </a:xfrm>
        </p:spPr>
        <p:txBody>
          <a:bodyPr/>
          <a:lstStyle/>
          <a:p>
            <a:pPr marL="690563" indent="-690563">
              <a:buNone/>
            </a:pPr>
            <a:r>
              <a:rPr lang="en-US" dirty="0" smtClean="0"/>
              <a:t>Locke, J. (1689). </a:t>
            </a:r>
            <a:r>
              <a:rPr lang="en-US" i="1" dirty="0" smtClean="0"/>
              <a:t>An essay concerning human understanding. </a:t>
            </a:r>
            <a:r>
              <a:rPr lang="en-US" sz="2400" dirty="0" smtClean="0">
                <a:solidFill>
                  <a:schemeClr val="bg1">
                    <a:lumMod val="50000"/>
                  </a:schemeClr>
                </a:solidFill>
              </a:rPr>
              <a:t>Retrieved from https://</a:t>
            </a:r>
            <a:r>
              <a:rPr lang="en-US" sz="2400" dirty="0" err="1" smtClean="0">
                <a:solidFill>
                  <a:schemeClr val="bg1">
                    <a:lumMod val="50000"/>
                  </a:schemeClr>
                </a:solidFill>
              </a:rPr>
              <a:t>ebooks.adelaide.edu.au</a:t>
            </a:r>
            <a:r>
              <a:rPr lang="en-US" sz="2400" dirty="0" smtClean="0">
                <a:solidFill>
                  <a:schemeClr val="bg1">
                    <a:lumMod val="50000"/>
                  </a:schemeClr>
                </a:solidFill>
              </a:rPr>
              <a:t>/l/</a:t>
            </a:r>
            <a:r>
              <a:rPr lang="en-US" sz="2400" dirty="0" err="1" smtClean="0">
                <a:solidFill>
                  <a:schemeClr val="bg1">
                    <a:lumMod val="50000"/>
                  </a:schemeClr>
                </a:solidFill>
              </a:rPr>
              <a:t>locke</a:t>
            </a:r>
            <a:r>
              <a:rPr lang="en-US" sz="2400" dirty="0" smtClean="0">
                <a:solidFill>
                  <a:schemeClr val="bg1">
                    <a:lumMod val="50000"/>
                  </a:schemeClr>
                </a:solidFill>
              </a:rPr>
              <a:t>/john/l81u/</a:t>
            </a:r>
            <a:endParaRPr lang="en-US" sz="2400" dirty="0" smtClean="0"/>
          </a:p>
          <a:p>
            <a:r>
              <a:rPr lang="en-US" dirty="0" smtClean="0"/>
              <a:t>Tabula rasa</a:t>
            </a:r>
          </a:p>
          <a:p>
            <a:r>
              <a:rPr lang="en-US" dirty="0" smtClean="0"/>
              <a:t>Understanding the world through the senses</a:t>
            </a:r>
          </a:p>
          <a:p>
            <a:r>
              <a:rPr lang="en-US" dirty="0" smtClean="0"/>
              <a:t>Applying scientific method</a:t>
            </a:r>
            <a:endParaRPr lang="en-US" dirty="0"/>
          </a:p>
        </p:txBody>
      </p:sp>
      <p:pic>
        <p:nvPicPr>
          <p:cNvPr id="4" name="Picture 3"/>
          <p:cNvPicPr>
            <a:picLocks noChangeAspect="1"/>
          </p:cNvPicPr>
          <p:nvPr/>
        </p:nvPicPr>
        <p:blipFill>
          <a:blip r:embed="rId2"/>
          <a:stretch>
            <a:fillRect/>
          </a:stretch>
        </p:blipFill>
        <p:spPr>
          <a:xfrm>
            <a:off x="6101192" y="293750"/>
            <a:ext cx="1943469" cy="2507701"/>
          </a:xfrm>
          <a:prstGeom prst="rect">
            <a:avLst/>
          </a:prstGeom>
        </p:spPr>
      </p:pic>
    </p:spTree>
    <p:extLst>
      <p:ext uri="{BB962C8B-B14F-4D97-AF65-F5344CB8AC3E}">
        <p14:creationId xmlns:p14="http://schemas.microsoft.com/office/powerpoint/2010/main" val="2097915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Research</a:t>
            </a:r>
            <a:endParaRPr lang="en-US" dirty="0"/>
          </a:p>
        </p:txBody>
      </p:sp>
      <p:sp>
        <p:nvSpPr>
          <p:cNvPr id="3" name="Content Placeholder 2"/>
          <p:cNvSpPr>
            <a:spLocks noGrp="1"/>
          </p:cNvSpPr>
          <p:nvPr>
            <p:ph idx="1"/>
          </p:nvPr>
        </p:nvSpPr>
        <p:spPr/>
        <p:txBody>
          <a:bodyPr>
            <a:normAutofit/>
          </a:bodyPr>
          <a:lstStyle/>
          <a:p>
            <a:r>
              <a:rPr lang="en-US" sz="3600" dirty="0" smtClean="0"/>
              <a:t>Scientific Method</a:t>
            </a:r>
          </a:p>
          <a:p>
            <a:pPr lvl="1"/>
            <a:r>
              <a:rPr lang="en-US" dirty="0" smtClean="0"/>
              <a:t>Formulate a question</a:t>
            </a:r>
          </a:p>
          <a:p>
            <a:pPr lvl="1"/>
            <a:r>
              <a:rPr lang="en-US" dirty="0" smtClean="0"/>
              <a:t>Hypothesis</a:t>
            </a:r>
          </a:p>
          <a:p>
            <a:pPr lvl="1"/>
            <a:r>
              <a:rPr lang="en-US" dirty="0" smtClean="0"/>
              <a:t>Prediction</a:t>
            </a:r>
          </a:p>
          <a:p>
            <a:pPr lvl="1"/>
            <a:r>
              <a:rPr lang="en-US" dirty="0" smtClean="0"/>
              <a:t>Testing </a:t>
            </a:r>
          </a:p>
          <a:p>
            <a:pPr lvl="1"/>
            <a:r>
              <a:rPr lang="en-US" dirty="0" smtClean="0"/>
              <a:t>Analysis</a:t>
            </a:r>
            <a:endParaRPr lang="en-US" dirty="0"/>
          </a:p>
        </p:txBody>
      </p:sp>
    </p:spTree>
    <p:extLst>
      <p:ext uri="{BB962C8B-B14F-4D97-AF65-F5344CB8AC3E}">
        <p14:creationId xmlns:p14="http://schemas.microsoft.com/office/powerpoint/2010/main" val="132043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76" y="846138"/>
            <a:ext cx="8229600" cy="1143000"/>
          </a:xfrm>
        </p:spPr>
        <p:txBody>
          <a:bodyPr/>
          <a:lstStyle/>
          <a:p>
            <a:r>
              <a:rPr lang="en-US" dirty="0" smtClean="0"/>
              <a:t>Positivism</a:t>
            </a:r>
            <a:endParaRPr lang="en-US" dirty="0"/>
          </a:p>
        </p:txBody>
      </p:sp>
      <p:sp>
        <p:nvSpPr>
          <p:cNvPr id="3" name="Content Placeholder 2"/>
          <p:cNvSpPr>
            <a:spLocks noGrp="1"/>
          </p:cNvSpPr>
          <p:nvPr>
            <p:ph idx="1"/>
          </p:nvPr>
        </p:nvSpPr>
        <p:spPr>
          <a:xfrm>
            <a:off x="457200" y="3111250"/>
            <a:ext cx="8229600" cy="3527727"/>
          </a:xfrm>
        </p:spPr>
        <p:txBody>
          <a:bodyPr/>
          <a:lstStyle/>
          <a:p>
            <a:pPr marL="690563" indent="-690563">
              <a:buNone/>
            </a:pPr>
            <a:r>
              <a:rPr lang="en-US" dirty="0" smtClean="0"/>
              <a:t>Comte, A. (1856). </a:t>
            </a:r>
            <a:r>
              <a:rPr lang="en-US" i="1" dirty="0" smtClean="0"/>
              <a:t>A general view of positivism</a:t>
            </a:r>
            <a:r>
              <a:rPr lang="en-US" dirty="0" smtClean="0"/>
              <a:t>. </a:t>
            </a:r>
            <a:r>
              <a:rPr lang="en-US" sz="2400" dirty="0" smtClean="0">
                <a:solidFill>
                  <a:srgbClr val="7F7F7F"/>
                </a:solidFill>
              </a:rPr>
              <a:t>Retrieved from https://archive.org/details/ageneralviewpos00comtgoog</a:t>
            </a:r>
            <a:endParaRPr lang="en-US" dirty="0" smtClean="0">
              <a:solidFill>
                <a:srgbClr val="7F7F7F"/>
              </a:solidFill>
            </a:endParaRPr>
          </a:p>
          <a:p>
            <a:r>
              <a:rPr lang="en-US" dirty="0" smtClean="0"/>
              <a:t>Positivism (after Locke)</a:t>
            </a:r>
          </a:p>
          <a:p>
            <a:r>
              <a:rPr lang="en-US" dirty="0" smtClean="0"/>
              <a:t>Sociology (empiricism for the social)</a:t>
            </a:r>
          </a:p>
          <a:p>
            <a:pPr marL="690563" indent="-690563">
              <a:buNone/>
            </a:pPr>
            <a:endParaRPr lang="en-US" dirty="0">
              <a:solidFill>
                <a:srgbClr val="7F7F7F"/>
              </a:solidFill>
            </a:endParaRPr>
          </a:p>
        </p:txBody>
      </p:sp>
      <p:pic>
        <p:nvPicPr>
          <p:cNvPr id="4" name="Picture 3"/>
          <p:cNvPicPr>
            <a:picLocks noChangeAspect="1"/>
          </p:cNvPicPr>
          <p:nvPr/>
        </p:nvPicPr>
        <p:blipFill>
          <a:blip r:embed="rId2"/>
          <a:stretch>
            <a:fillRect/>
          </a:stretch>
        </p:blipFill>
        <p:spPr>
          <a:xfrm>
            <a:off x="6551246" y="-165651"/>
            <a:ext cx="2267038" cy="3276901"/>
          </a:xfrm>
          <a:prstGeom prst="rect">
            <a:avLst/>
          </a:prstGeom>
        </p:spPr>
      </p:pic>
    </p:spTree>
    <p:extLst>
      <p:ext uri="{BB962C8B-B14F-4D97-AF65-F5344CB8AC3E}">
        <p14:creationId xmlns:p14="http://schemas.microsoft.com/office/powerpoint/2010/main" val="907942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Tenets of Positivism</a:t>
            </a:r>
            <a:endParaRPr lang="en-US" dirty="0"/>
          </a:p>
        </p:txBody>
      </p:sp>
      <p:sp>
        <p:nvSpPr>
          <p:cNvPr id="3" name="Content Placeholder 2"/>
          <p:cNvSpPr>
            <a:spLocks noGrp="1"/>
          </p:cNvSpPr>
          <p:nvPr>
            <p:ph idx="1"/>
          </p:nvPr>
        </p:nvSpPr>
        <p:spPr/>
        <p:txBody>
          <a:bodyPr/>
          <a:lstStyle/>
          <a:p>
            <a:r>
              <a:rPr lang="en-US" dirty="0" smtClean="0"/>
              <a:t>What is true is that a world exists outside of oneself that can be observed.</a:t>
            </a:r>
          </a:p>
          <a:p>
            <a:r>
              <a:rPr lang="en-US" dirty="0" smtClean="0"/>
              <a:t>What is knowledge is information gathered through the senses.</a:t>
            </a:r>
          </a:p>
          <a:p>
            <a:r>
              <a:rPr lang="en-US" dirty="0" smtClean="0"/>
              <a:t>The logic of positivism is analytical reasoning.</a:t>
            </a:r>
          </a:p>
          <a:p>
            <a:r>
              <a:rPr lang="en-US" dirty="0" smtClean="0"/>
              <a:t>What is valuable is improvement of society.</a:t>
            </a:r>
            <a:endParaRPr lang="en-US" dirty="0"/>
          </a:p>
        </p:txBody>
      </p:sp>
    </p:spTree>
    <p:extLst>
      <p:ext uri="{BB962C8B-B14F-4D97-AF65-F5344CB8AC3E}">
        <p14:creationId xmlns:p14="http://schemas.microsoft.com/office/powerpoint/2010/main" val="1919697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Terminology</a:t>
            </a:r>
            <a:endParaRPr lang="en-US" dirty="0"/>
          </a:p>
        </p:txBody>
      </p:sp>
      <p:sp>
        <p:nvSpPr>
          <p:cNvPr id="3" name="Content Placeholder 2"/>
          <p:cNvSpPr>
            <a:spLocks noGrp="1"/>
          </p:cNvSpPr>
          <p:nvPr>
            <p:ph idx="1"/>
          </p:nvPr>
        </p:nvSpPr>
        <p:spPr/>
        <p:txBody>
          <a:bodyPr>
            <a:normAutofit/>
          </a:bodyPr>
          <a:lstStyle/>
          <a:p>
            <a:r>
              <a:rPr lang="en-US" sz="3600" dirty="0" smtClean="0"/>
              <a:t>What is true is </a:t>
            </a:r>
            <a:r>
              <a:rPr lang="en-US" sz="3600" i="1" dirty="0" smtClean="0"/>
              <a:t>metaphysics</a:t>
            </a:r>
          </a:p>
          <a:p>
            <a:r>
              <a:rPr lang="en-US" sz="3600" dirty="0" smtClean="0"/>
              <a:t>What is knowledge is </a:t>
            </a:r>
            <a:r>
              <a:rPr lang="en-US" sz="3600" i="1" dirty="0" smtClean="0"/>
              <a:t>epistemology</a:t>
            </a:r>
          </a:p>
          <a:p>
            <a:r>
              <a:rPr lang="en-US" sz="3600" i="1" dirty="0" smtClean="0"/>
              <a:t>Logic</a:t>
            </a:r>
            <a:r>
              <a:rPr lang="en-US" sz="3600" dirty="0" smtClean="0"/>
              <a:t> is the rules of dealing with information</a:t>
            </a:r>
          </a:p>
          <a:p>
            <a:r>
              <a:rPr lang="en-US" sz="3600" dirty="0" smtClean="0"/>
              <a:t>Values are </a:t>
            </a:r>
            <a:r>
              <a:rPr lang="en-US" sz="3600" i="1" dirty="0" smtClean="0"/>
              <a:t>axiology</a:t>
            </a:r>
            <a:endParaRPr lang="en-US" sz="3600" i="1" dirty="0"/>
          </a:p>
        </p:txBody>
      </p:sp>
    </p:spTree>
    <p:extLst>
      <p:ext uri="{BB962C8B-B14F-4D97-AF65-F5344CB8AC3E}">
        <p14:creationId xmlns:p14="http://schemas.microsoft.com/office/powerpoint/2010/main" val="559099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of Positivism</a:t>
            </a:r>
            <a:endParaRPr lang="en-US" dirty="0"/>
          </a:p>
        </p:txBody>
      </p:sp>
      <p:sp>
        <p:nvSpPr>
          <p:cNvPr id="3" name="Content Placeholder 2"/>
          <p:cNvSpPr>
            <a:spLocks noGrp="1"/>
          </p:cNvSpPr>
          <p:nvPr>
            <p:ph idx="1"/>
          </p:nvPr>
        </p:nvSpPr>
        <p:spPr/>
        <p:txBody>
          <a:bodyPr/>
          <a:lstStyle/>
          <a:p>
            <a:r>
              <a:rPr lang="en-US" i="1" dirty="0" smtClean="0"/>
              <a:t>Metaphysics</a:t>
            </a:r>
            <a:r>
              <a:rPr lang="en-US" dirty="0" smtClean="0"/>
              <a:t>: a world exists outside of oneself that can be observed</a:t>
            </a:r>
          </a:p>
          <a:p>
            <a:r>
              <a:rPr lang="en-US" i="1" dirty="0" smtClean="0"/>
              <a:t>Epistemology</a:t>
            </a:r>
            <a:r>
              <a:rPr lang="en-US" dirty="0" smtClean="0"/>
              <a:t>: knowledge is information gathered through the senses</a:t>
            </a:r>
          </a:p>
          <a:p>
            <a:r>
              <a:rPr lang="en-US" i="1" dirty="0" smtClean="0"/>
              <a:t>Logic</a:t>
            </a:r>
            <a:r>
              <a:rPr lang="en-US" dirty="0" smtClean="0"/>
              <a:t>: analytical reasoning</a:t>
            </a:r>
          </a:p>
          <a:p>
            <a:r>
              <a:rPr lang="en-US" i="1" dirty="0" smtClean="0"/>
              <a:t>Axiology</a:t>
            </a:r>
            <a:r>
              <a:rPr lang="en-US" dirty="0" smtClean="0"/>
              <a:t>: improvement of society is valuable</a:t>
            </a:r>
            <a:endParaRPr lang="en-US" dirty="0"/>
          </a:p>
        </p:txBody>
      </p:sp>
    </p:spTree>
    <p:extLst>
      <p:ext uri="{BB962C8B-B14F-4D97-AF65-F5344CB8AC3E}">
        <p14:creationId xmlns:p14="http://schemas.microsoft.com/office/powerpoint/2010/main" val="1541702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val 3"/>
          <p:cNvSpPr>
            <a:spLocks noChangeArrowheads="1"/>
          </p:cNvSpPr>
          <p:nvPr/>
        </p:nvSpPr>
        <p:spPr bwMode="auto">
          <a:xfrm>
            <a:off x="1066800" y="838200"/>
            <a:ext cx="38862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4338" name="TextBox 16"/>
          <p:cNvSpPr txBox="1">
            <a:spLocks noChangeArrowheads="1"/>
          </p:cNvSpPr>
          <p:nvPr/>
        </p:nvSpPr>
        <p:spPr bwMode="auto">
          <a:xfrm>
            <a:off x="2095500" y="1981200"/>
            <a:ext cx="18288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What is real</a:t>
            </a:r>
          </a:p>
        </p:txBody>
      </p:sp>
      <p:sp>
        <p:nvSpPr>
          <p:cNvPr id="23" name="TextBox 22"/>
          <p:cNvSpPr txBox="1"/>
          <p:nvPr/>
        </p:nvSpPr>
        <p:spPr>
          <a:xfrm rot="18925103">
            <a:off x="47625" y="1008063"/>
            <a:ext cx="2212975" cy="585787"/>
          </a:xfrm>
          <a:prstGeom prst="rect">
            <a:avLst/>
          </a:prstGeom>
          <a:noFill/>
        </p:spPr>
        <p:txBody>
          <a:bodyPr wrap="none">
            <a:spAutoFit/>
          </a:bodyPr>
          <a:lstStyle/>
          <a:p>
            <a:pPr algn="ctr">
              <a:defRPr/>
            </a:pPr>
            <a:r>
              <a:rPr lang="en-US" sz="3200" dirty="0">
                <a:solidFill>
                  <a:schemeClr val="bg1">
                    <a:lumMod val="50000"/>
                  </a:schemeClr>
                </a:solidFill>
                <a:latin typeface="Times"/>
                <a:cs typeface="Times"/>
              </a:rPr>
              <a:t>metaphysics</a:t>
            </a:r>
            <a:endParaRPr lang="en-US" dirty="0">
              <a:solidFill>
                <a:schemeClr val="bg1">
                  <a:lumMod val="50000"/>
                </a:schemeClr>
              </a:solidFill>
              <a:latin typeface="Times"/>
              <a:cs typeface="Times"/>
            </a:endParaRPr>
          </a:p>
        </p:txBody>
      </p:sp>
      <p:grpSp>
        <p:nvGrpSpPr>
          <p:cNvPr id="27" name="Group 26"/>
          <p:cNvGrpSpPr>
            <a:grpSpLocks/>
          </p:cNvGrpSpPr>
          <p:nvPr/>
        </p:nvGrpSpPr>
        <p:grpSpPr bwMode="auto">
          <a:xfrm>
            <a:off x="4267200" y="838200"/>
            <a:ext cx="4860925" cy="3048000"/>
            <a:chOff x="4267200" y="838200"/>
            <a:chExt cx="4860549" cy="3048000"/>
          </a:xfrm>
        </p:grpSpPr>
        <p:sp>
          <p:nvSpPr>
            <p:cNvPr id="14349" name="Oval 4"/>
            <p:cNvSpPr>
              <a:spLocks noChangeArrowheads="1"/>
            </p:cNvSpPr>
            <p:nvPr/>
          </p:nvSpPr>
          <p:spPr bwMode="auto">
            <a:xfrm>
              <a:off x="4267200" y="838200"/>
              <a:ext cx="3957919"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4350" name="TextBox 17"/>
            <p:cNvSpPr txBox="1">
              <a:spLocks noChangeArrowheads="1"/>
            </p:cNvSpPr>
            <p:nvPr/>
          </p:nvSpPr>
          <p:spPr bwMode="auto">
            <a:xfrm>
              <a:off x="5334000" y="1619072"/>
              <a:ext cx="1828800"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What is knowledge based on</a:t>
              </a:r>
            </a:p>
          </p:txBody>
        </p:sp>
        <p:sp>
          <p:nvSpPr>
            <p:cNvPr id="14351" name="TextBox 23"/>
            <p:cNvSpPr txBox="1">
              <a:spLocks noChangeArrowheads="1"/>
            </p:cNvSpPr>
            <p:nvPr/>
          </p:nvSpPr>
          <p:spPr bwMode="auto">
            <a:xfrm rot="2561868">
              <a:off x="6731941" y="966387"/>
              <a:ext cx="2395808"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3200" dirty="0">
                  <a:solidFill>
                    <a:srgbClr val="7F7F7F"/>
                  </a:solidFill>
                </a:rPr>
                <a:t>epistemology</a:t>
              </a:r>
              <a:endParaRPr lang="en-US" dirty="0">
                <a:solidFill>
                  <a:srgbClr val="7F7F7F"/>
                </a:solidFill>
              </a:endParaRPr>
            </a:p>
          </p:txBody>
        </p:sp>
      </p:grpSp>
      <p:grpSp>
        <p:nvGrpSpPr>
          <p:cNvPr id="29" name="Group 28"/>
          <p:cNvGrpSpPr>
            <a:grpSpLocks/>
          </p:cNvGrpSpPr>
          <p:nvPr/>
        </p:nvGrpSpPr>
        <p:grpSpPr bwMode="auto">
          <a:xfrm>
            <a:off x="4271963" y="3352800"/>
            <a:ext cx="4191000" cy="3048000"/>
            <a:chOff x="4271767" y="3352800"/>
            <a:chExt cx="4190459" cy="3048000"/>
          </a:xfrm>
        </p:grpSpPr>
        <p:sp>
          <p:nvSpPr>
            <p:cNvPr id="14346" name="Oval 5"/>
            <p:cNvSpPr>
              <a:spLocks noChangeArrowheads="1"/>
            </p:cNvSpPr>
            <p:nvPr/>
          </p:nvSpPr>
          <p:spPr bwMode="auto">
            <a:xfrm>
              <a:off x="4271767" y="3352800"/>
              <a:ext cx="3957833"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4347" name="TextBox 19"/>
            <p:cNvSpPr txBox="1">
              <a:spLocks noChangeArrowheads="1"/>
            </p:cNvSpPr>
            <p:nvPr/>
          </p:nvSpPr>
          <p:spPr bwMode="auto">
            <a:xfrm>
              <a:off x="5376667" y="4267200"/>
              <a:ext cx="1826732"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How can thoughts be organized</a:t>
              </a:r>
            </a:p>
          </p:txBody>
        </p:sp>
        <p:sp>
          <p:nvSpPr>
            <p:cNvPr id="14348" name="TextBox 24"/>
            <p:cNvSpPr txBox="1">
              <a:spLocks noChangeArrowheads="1"/>
            </p:cNvSpPr>
            <p:nvPr/>
          </p:nvSpPr>
          <p:spPr bwMode="auto">
            <a:xfrm rot="-2518146">
              <a:off x="7458160" y="5631495"/>
              <a:ext cx="1004066"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logic</a:t>
              </a:r>
              <a:endParaRPr lang="en-US">
                <a:solidFill>
                  <a:srgbClr val="7F7F7F"/>
                </a:solidFill>
              </a:endParaRPr>
            </a:p>
          </p:txBody>
        </p:sp>
      </p:grpSp>
      <p:grpSp>
        <p:nvGrpSpPr>
          <p:cNvPr id="28" name="Group 27"/>
          <p:cNvGrpSpPr>
            <a:grpSpLocks/>
          </p:cNvGrpSpPr>
          <p:nvPr/>
        </p:nvGrpSpPr>
        <p:grpSpPr bwMode="auto">
          <a:xfrm>
            <a:off x="912813" y="3352800"/>
            <a:ext cx="4040187" cy="3303588"/>
            <a:chOff x="913071" y="3352800"/>
            <a:chExt cx="4039929" cy="3303264"/>
          </a:xfrm>
        </p:grpSpPr>
        <p:sp>
          <p:nvSpPr>
            <p:cNvPr id="14343" name="Oval 6"/>
            <p:cNvSpPr>
              <a:spLocks noChangeArrowheads="1"/>
            </p:cNvSpPr>
            <p:nvPr/>
          </p:nvSpPr>
          <p:spPr bwMode="auto">
            <a:xfrm>
              <a:off x="1066800" y="3352800"/>
              <a:ext cx="38862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4344" name="TextBox 18"/>
            <p:cNvSpPr txBox="1">
              <a:spLocks noChangeArrowheads="1"/>
            </p:cNvSpPr>
            <p:nvPr/>
          </p:nvSpPr>
          <p:spPr bwMode="auto">
            <a:xfrm>
              <a:off x="1981200" y="4567535"/>
              <a:ext cx="205740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What is moral</a:t>
              </a:r>
            </a:p>
          </p:txBody>
        </p:sp>
        <p:sp>
          <p:nvSpPr>
            <p:cNvPr id="14345" name="TextBox 25"/>
            <p:cNvSpPr txBox="1">
              <a:spLocks noChangeArrowheads="1"/>
            </p:cNvSpPr>
            <p:nvPr/>
          </p:nvSpPr>
          <p:spPr bwMode="auto">
            <a:xfrm rot="2737418">
              <a:off x="395081" y="5553298"/>
              <a:ext cx="1620756"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axiology</a:t>
              </a:r>
              <a:endParaRPr lang="en-US">
                <a:solidFill>
                  <a:srgbClr val="7F7F7F"/>
                </a:solidFill>
              </a:endParaRPr>
            </a:p>
          </p:txBody>
        </p:sp>
      </p:grpSp>
    </p:spTree>
    <p:extLst>
      <p:ext uri="{BB962C8B-B14F-4D97-AF65-F5344CB8AC3E}">
        <p14:creationId xmlns:p14="http://schemas.microsoft.com/office/powerpoint/2010/main" val="199827097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4" name="Left Arrow 3"/>
          <p:cNvSpPr/>
          <p:nvPr/>
        </p:nvSpPr>
        <p:spPr>
          <a:xfrm flipH="1">
            <a:off x="6537222" y="2133092"/>
            <a:ext cx="1487453" cy="3304893"/>
          </a:xfrm>
          <a:prstGeom prst="leftArrow">
            <a:avLst>
              <a:gd name="adj1" fmla="val 40575"/>
              <a:gd name="adj2" fmla="val 78774"/>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Left Arrow 6"/>
          <p:cNvSpPr/>
          <p:nvPr/>
        </p:nvSpPr>
        <p:spPr>
          <a:xfrm rot="5400000" flipH="1">
            <a:off x="3997629" y="4916070"/>
            <a:ext cx="1413827" cy="1785759"/>
          </a:xfrm>
          <a:prstGeom prst="leftArrow">
            <a:avLst>
              <a:gd name="adj1" fmla="val 34206"/>
              <a:gd name="adj2" fmla="val 76415"/>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Left Arrow 7"/>
          <p:cNvSpPr/>
          <p:nvPr/>
        </p:nvSpPr>
        <p:spPr>
          <a:xfrm rot="5400000" flipH="1">
            <a:off x="3997629" y="1465530"/>
            <a:ext cx="1413827" cy="1785763"/>
          </a:xfrm>
          <a:prstGeom prst="leftArrow">
            <a:avLst>
              <a:gd name="adj1" fmla="val 34206"/>
              <a:gd name="adj2" fmla="val 76415"/>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808707" y="3552117"/>
            <a:ext cx="1785759" cy="903270"/>
          </a:xfrm>
          <a:prstGeom prst="rect">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Left Arrow 9"/>
          <p:cNvSpPr/>
          <p:nvPr/>
        </p:nvSpPr>
        <p:spPr>
          <a:xfrm>
            <a:off x="1385984" y="2133092"/>
            <a:ext cx="1487453" cy="3304893"/>
          </a:xfrm>
          <a:prstGeom prst="leftArrow">
            <a:avLst>
              <a:gd name="adj1" fmla="val 40575"/>
              <a:gd name="adj2" fmla="val 78774"/>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813002" y="555163"/>
            <a:ext cx="1783080" cy="1436485"/>
          </a:xfrm>
          <a:prstGeom prst="rect">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138342" y="4001500"/>
            <a:ext cx="1132401" cy="1436485"/>
          </a:xfrm>
          <a:prstGeom prst="rect">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Left Arrow 8"/>
          <p:cNvSpPr/>
          <p:nvPr/>
        </p:nvSpPr>
        <p:spPr>
          <a:xfrm rot="5400000" flipH="1">
            <a:off x="3955849" y="2986861"/>
            <a:ext cx="1497387" cy="1847200"/>
          </a:xfrm>
          <a:prstGeom prst="leftArrow">
            <a:avLst>
              <a:gd name="adj1" fmla="val 34206"/>
              <a:gd name="adj2" fmla="val 76415"/>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6602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r>
              <a:rPr lang="en-US" smtClean="0"/>
              <a:t>Read Ornstein and Levine</a:t>
            </a:r>
            <a:endParaRPr lang="en-US"/>
          </a:p>
        </p:txBody>
      </p:sp>
    </p:spTree>
    <p:extLst>
      <p:ext uri="{BB962C8B-B14F-4D97-AF65-F5344CB8AC3E}">
        <p14:creationId xmlns:p14="http://schemas.microsoft.com/office/powerpoint/2010/main" val="443555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val 3"/>
          <p:cNvSpPr>
            <a:spLocks noChangeArrowheads="1"/>
          </p:cNvSpPr>
          <p:nvPr/>
        </p:nvSpPr>
        <p:spPr bwMode="auto">
          <a:xfrm>
            <a:off x="1066800" y="838200"/>
            <a:ext cx="38862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6386" name="Oval 4"/>
          <p:cNvSpPr>
            <a:spLocks noChangeArrowheads="1"/>
          </p:cNvSpPr>
          <p:nvPr/>
        </p:nvSpPr>
        <p:spPr bwMode="auto">
          <a:xfrm>
            <a:off x="4267200" y="838200"/>
            <a:ext cx="39624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6387" name="Oval 5"/>
          <p:cNvSpPr>
            <a:spLocks noChangeArrowheads="1"/>
          </p:cNvSpPr>
          <p:nvPr/>
        </p:nvSpPr>
        <p:spPr bwMode="auto">
          <a:xfrm>
            <a:off x="4267200" y="3352800"/>
            <a:ext cx="39624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6388" name="Oval 6"/>
          <p:cNvSpPr>
            <a:spLocks noChangeArrowheads="1"/>
          </p:cNvSpPr>
          <p:nvPr/>
        </p:nvSpPr>
        <p:spPr bwMode="auto">
          <a:xfrm>
            <a:off x="1066800" y="3352800"/>
            <a:ext cx="38862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6389" name="TextBox 16"/>
          <p:cNvSpPr txBox="1">
            <a:spLocks noChangeArrowheads="1"/>
          </p:cNvSpPr>
          <p:nvPr/>
        </p:nvSpPr>
        <p:spPr bwMode="auto">
          <a:xfrm>
            <a:off x="2095500" y="1711325"/>
            <a:ext cx="1828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An external material world </a:t>
            </a:r>
          </a:p>
        </p:txBody>
      </p:sp>
      <p:sp>
        <p:nvSpPr>
          <p:cNvPr id="16390" name="TextBox 17"/>
          <p:cNvSpPr txBox="1">
            <a:spLocks noChangeArrowheads="1"/>
          </p:cNvSpPr>
          <p:nvPr/>
        </p:nvSpPr>
        <p:spPr bwMode="auto">
          <a:xfrm>
            <a:off x="5334000" y="1895475"/>
            <a:ext cx="1828800"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Sense experience</a:t>
            </a:r>
          </a:p>
        </p:txBody>
      </p:sp>
      <p:sp>
        <p:nvSpPr>
          <p:cNvPr id="16391" name="TextBox 18"/>
          <p:cNvSpPr txBox="1">
            <a:spLocks noChangeArrowheads="1"/>
          </p:cNvSpPr>
          <p:nvPr/>
        </p:nvSpPr>
        <p:spPr bwMode="auto">
          <a:xfrm>
            <a:off x="1981200" y="4878388"/>
            <a:ext cx="20574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Natural law</a:t>
            </a:r>
          </a:p>
        </p:txBody>
      </p:sp>
      <p:sp>
        <p:nvSpPr>
          <p:cNvPr id="16392" name="TextBox 19"/>
          <p:cNvSpPr txBox="1">
            <a:spLocks noChangeArrowheads="1"/>
          </p:cNvSpPr>
          <p:nvPr/>
        </p:nvSpPr>
        <p:spPr bwMode="auto">
          <a:xfrm>
            <a:off x="5334000" y="4510088"/>
            <a:ext cx="1828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Both deductive and inductive</a:t>
            </a:r>
          </a:p>
        </p:txBody>
      </p:sp>
      <p:sp>
        <p:nvSpPr>
          <p:cNvPr id="23" name="TextBox 22"/>
          <p:cNvSpPr txBox="1"/>
          <p:nvPr/>
        </p:nvSpPr>
        <p:spPr>
          <a:xfrm rot="18925103">
            <a:off x="47625" y="1008063"/>
            <a:ext cx="2212975" cy="585787"/>
          </a:xfrm>
          <a:prstGeom prst="rect">
            <a:avLst/>
          </a:prstGeom>
          <a:noFill/>
        </p:spPr>
        <p:txBody>
          <a:bodyPr wrap="none">
            <a:spAutoFit/>
          </a:bodyPr>
          <a:lstStyle/>
          <a:p>
            <a:pPr algn="ctr">
              <a:defRPr/>
            </a:pPr>
            <a:r>
              <a:rPr lang="en-US" sz="3200" dirty="0">
                <a:solidFill>
                  <a:schemeClr val="bg1">
                    <a:lumMod val="50000"/>
                  </a:schemeClr>
                </a:solidFill>
                <a:latin typeface="Times"/>
                <a:cs typeface="Times"/>
              </a:rPr>
              <a:t>metaphysics</a:t>
            </a:r>
            <a:endParaRPr lang="en-US" dirty="0">
              <a:solidFill>
                <a:schemeClr val="bg1">
                  <a:lumMod val="50000"/>
                </a:schemeClr>
              </a:solidFill>
              <a:latin typeface="Times"/>
              <a:cs typeface="Times"/>
            </a:endParaRPr>
          </a:p>
        </p:txBody>
      </p:sp>
      <p:sp>
        <p:nvSpPr>
          <p:cNvPr id="16394" name="TextBox 23"/>
          <p:cNvSpPr txBox="1">
            <a:spLocks noChangeArrowheads="1"/>
          </p:cNvSpPr>
          <p:nvPr/>
        </p:nvSpPr>
        <p:spPr bwMode="auto">
          <a:xfrm rot="2561868">
            <a:off x="6732588" y="966788"/>
            <a:ext cx="239553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3200">
                <a:solidFill>
                  <a:srgbClr val="7F7F7F"/>
                </a:solidFill>
              </a:rPr>
              <a:t>epistemology</a:t>
            </a:r>
            <a:endParaRPr lang="en-US">
              <a:solidFill>
                <a:srgbClr val="7F7F7F"/>
              </a:solidFill>
            </a:endParaRPr>
          </a:p>
        </p:txBody>
      </p:sp>
      <p:sp>
        <p:nvSpPr>
          <p:cNvPr id="16395" name="TextBox 24"/>
          <p:cNvSpPr txBox="1">
            <a:spLocks noChangeArrowheads="1"/>
          </p:cNvSpPr>
          <p:nvPr/>
        </p:nvSpPr>
        <p:spPr bwMode="auto">
          <a:xfrm rot="-2518146">
            <a:off x="7381875" y="5630863"/>
            <a:ext cx="1004888"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logic</a:t>
            </a:r>
            <a:endParaRPr lang="en-US">
              <a:solidFill>
                <a:srgbClr val="7F7F7F"/>
              </a:solidFill>
            </a:endParaRPr>
          </a:p>
        </p:txBody>
      </p:sp>
      <p:sp>
        <p:nvSpPr>
          <p:cNvPr id="16396" name="TextBox 25"/>
          <p:cNvSpPr txBox="1">
            <a:spLocks noChangeArrowheads="1"/>
          </p:cNvSpPr>
          <p:nvPr/>
        </p:nvSpPr>
        <p:spPr bwMode="auto">
          <a:xfrm rot="2737418">
            <a:off x="395288" y="5553075"/>
            <a:ext cx="1620838"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axiology</a:t>
            </a:r>
            <a:endParaRPr lang="en-US">
              <a:solidFill>
                <a:srgbClr val="7F7F7F"/>
              </a:solidFill>
            </a:endParaRPr>
          </a:p>
        </p:txBody>
      </p:sp>
      <p:sp>
        <p:nvSpPr>
          <p:cNvPr id="16397" name="Rectangle 2"/>
          <p:cNvSpPr txBox="1">
            <a:spLocks noChangeArrowheads="1"/>
          </p:cNvSpPr>
          <p:nvPr/>
        </p:nvSpPr>
        <p:spPr bwMode="auto">
          <a:xfrm>
            <a:off x="685800" y="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4400">
                <a:solidFill>
                  <a:schemeClr val="tx2"/>
                </a:solidFill>
              </a:rPr>
              <a:t>Realism</a:t>
            </a:r>
          </a:p>
        </p:txBody>
      </p:sp>
      <p:sp>
        <p:nvSpPr>
          <p:cNvPr id="2" name="TextBox 1"/>
          <p:cNvSpPr txBox="1"/>
          <p:nvPr/>
        </p:nvSpPr>
        <p:spPr>
          <a:xfrm>
            <a:off x="0" y="3"/>
            <a:ext cx="9144000" cy="8956297"/>
          </a:xfrm>
          <a:prstGeom prst="rect">
            <a:avLst/>
          </a:prstGeom>
          <a:solidFill>
            <a:schemeClr val="tx1">
              <a:alpha val="50000"/>
            </a:schemeClr>
          </a:solidFill>
        </p:spPr>
        <p:txBody>
          <a:bodyPr wrap="square" rtlCol="0">
            <a:spAutoFit/>
          </a:bodyPr>
          <a:lstStyle/>
          <a:p>
            <a:pPr algn="ctr"/>
            <a:endParaRPr lang="en-US" sz="4800" dirty="0" smtClean="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r>
              <a:rPr lang="en-US" sz="4800" dirty="0" smtClean="0">
                <a:solidFill>
                  <a:schemeClr val="bg1"/>
                </a:solidFill>
                <a:latin typeface="Times"/>
                <a:cs typeface="Times"/>
              </a:rPr>
              <a:t>Aristotle, Locke, Hume</a:t>
            </a: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p:txBody>
      </p:sp>
    </p:spTree>
    <p:extLst>
      <p:ext uri="{BB962C8B-B14F-4D97-AF65-F5344CB8AC3E}">
        <p14:creationId xmlns:p14="http://schemas.microsoft.com/office/powerpoint/2010/main" val="91324710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val 3"/>
          <p:cNvSpPr>
            <a:spLocks noChangeArrowheads="1"/>
          </p:cNvSpPr>
          <p:nvPr/>
        </p:nvSpPr>
        <p:spPr bwMode="auto">
          <a:xfrm>
            <a:off x="1066800" y="838200"/>
            <a:ext cx="38862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5362" name="Oval 4"/>
          <p:cNvSpPr>
            <a:spLocks noChangeArrowheads="1"/>
          </p:cNvSpPr>
          <p:nvPr/>
        </p:nvSpPr>
        <p:spPr bwMode="auto">
          <a:xfrm>
            <a:off x="4267200" y="838200"/>
            <a:ext cx="39624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5363" name="Oval 5"/>
          <p:cNvSpPr>
            <a:spLocks noChangeArrowheads="1"/>
          </p:cNvSpPr>
          <p:nvPr/>
        </p:nvSpPr>
        <p:spPr bwMode="auto">
          <a:xfrm>
            <a:off x="4267200" y="3352800"/>
            <a:ext cx="39624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5364" name="Oval 6"/>
          <p:cNvSpPr>
            <a:spLocks noChangeArrowheads="1"/>
          </p:cNvSpPr>
          <p:nvPr/>
        </p:nvSpPr>
        <p:spPr bwMode="auto">
          <a:xfrm>
            <a:off x="1066800" y="3352800"/>
            <a:ext cx="38862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5365" name="TextBox 16"/>
          <p:cNvSpPr txBox="1">
            <a:spLocks noChangeArrowheads="1"/>
          </p:cNvSpPr>
          <p:nvPr/>
        </p:nvSpPr>
        <p:spPr bwMode="auto">
          <a:xfrm>
            <a:off x="2095500" y="1711325"/>
            <a:ext cx="1828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Unchanging universal mind</a:t>
            </a:r>
          </a:p>
        </p:txBody>
      </p:sp>
      <p:sp>
        <p:nvSpPr>
          <p:cNvPr id="15366" name="TextBox 17"/>
          <p:cNvSpPr txBox="1">
            <a:spLocks noChangeArrowheads="1"/>
          </p:cNvSpPr>
          <p:nvPr/>
        </p:nvSpPr>
        <p:spPr bwMode="auto">
          <a:xfrm>
            <a:off x="5334000" y="1895475"/>
            <a:ext cx="1828800"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Realizing latent ideas</a:t>
            </a:r>
          </a:p>
        </p:txBody>
      </p:sp>
      <p:sp>
        <p:nvSpPr>
          <p:cNvPr id="15367" name="TextBox 18"/>
          <p:cNvSpPr txBox="1">
            <a:spLocks noChangeArrowheads="1"/>
          </p:cNvSpPr>
          <p:nvPr/>
        </p:nvSpPr>
        <p:spPr bwMode="auto">
          <a:xfrm>
            <a:off x="1981200" y="4527550"/>
            <a:ext cx="2057400"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Absolute and eternal</a:t>
            </a:r>
          </a:p>
        </p:txBody>
      </p:sp>
      <p:sp>
        <p:nvSpPr>
          <p:cNvPr id="15368" name="TextBox 19"/>
          <p:cNvSpPr txBox="1">
            <a:spLocks noChangeArrowheads="1"/>
          </p:cNvSpPr>
          <p:nvPr/>
        </p:nvSpPr>
        <p:spPr bwMode="auto">
          <a:xfrm>
            <a:off x="5334000" y="4343400"/>
            <a:ext cx="1828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Deductive from universals</a:t>
            </a:r>
          </a:p>
        </p:txBody>
      </p:sp>
      <p:sp>
        <p:nvSpPr>
          <p:cNvPr id="23" name="TextBox 22"/>
          <p:cNvSpPr txBox="1"/>
          <p:nvPr/>
        </p:nvSpPr>
        <p:spPr>
          <a:xfrm rot="18925103">
            <a:off x="47625" y="1008063"/>
            <a:ext cx="2212975" cy="585787"/>
          </a:xfrm>
          <a:prstGeom prst="rect">
            <a:avLst/>
          </a:prstGeom>
          <a:noFill/>
        </p:spPr>
        <p:txBody>
          <a:bodyPr wrap="none">
            <a:spAutoFit/>
          </a:bodyPr>
          <a:lstStyle/>
          <a:p>
            <a:pPr algn="ctr">
              <a:defRPr/>
            </a:pPr>
            <a:r>
              <a:rPr lang="en-US" sz="3200" dirty="0">
                <a:solidFill>
                  <a:schemeClr val="bg1">
                    <a:lumMod val="50000"/>
                  </a:schemeClr>
                </a:solidFill>
                <a:latin typeface="Times"/>
                <a:cs typeface="Times"/>
              </a:rPr>
              <a:t>metaphysics</a:t>
            </a:r>
            <a:endParaRPr lang="en-US" dirty="0">
              <a:solidFill>
                <a:schemeClr val="bg1">
                  <a:lumMod val="50000"/>
                </a:schemeClr>
              </a:solidFill>
              <a:latin typeface="Times"/>
              <a:cs typeface="Times"/>
            </a:endParaRPr>
          </a:p>
        </p:txBody>
      </p:sp>
      <p:sp>
        <p:nvSpPr>
          <p:cNvPr id="15370" name="TextBox 23"/>
          <p:cNvSpPr txBox="1">
            <a:spLocks noChangeArrowheads="1"/>
          </p:cNvSpPr>
          <p:nvPr/>
        </p:nvSpPr>
        <p:spPr bwMode="auto">
          <a:xfrm rot="2561868">
            <a:off x="6732588" y="966788"/>
            <a:ext cx="239553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3200">
                <a:solidFill>
                  <a:srgbClr val="7F7F7F"/>
                </a:solidFill>
              </a:rPr>
              <a:t>epistemology</a:t>
            </a:r>
            <a:endParaRPr lang="en-US">
              <a:solidFill>
                <a:srgbClr val="7F7F7F"/>
              </a:solidFill>
            </a:endParaRPr>
          </a:p>
        </p:txBody>
      </p:sp>
      <p:sp>
        <p:nvSpPr>
          <p:cNvPr id="15371" name="TextBox 24"/>
          <p:cNvSpPr txBox="1">
            <a:spLocks noChangeArrowheads="1"/>
          </p:cNvSpPr>
          <p:nvPr/>
        </p:nvSpPr>
        <p:spPr bwMode="auto">
          <a:xfrm rot="-2518146">
            <a:off x="7381875" y="5630863"/>
            <a:ext cx="1004888"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logic</a:t>
            </a:r>
            <a:endParaRPr lang="en-US">
              <a:solidFill>
                <a:srgbClr val="7F7F7F"/>
              </a:solidFill>
            </a:endParaRPr>
          </a:p>
        </p:txBody>
      </p:sp>
      <p:sp>
        <p:nvSpPr>
          <p:cNvPr id="15372" name="TextBox 25"/>
          <p:cNvSpPr txBox="1">
            <a:spLocks noChangeArrowheads="1"/>
          </p:cNvSpPr>
          <p:nvPr/>
        </p:nvSpPr>
        <p:spPr bwMode="auto">
          <a:xfrm rot="2737418">
            <a:off x="395288" y="5553075"/>
            <a:ext cx="1620838"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axiology</a:t>
            </a:r>
            <a:endParaRPr lang="en-US">
              <a:solidFill>
                <a:srgbClr val="7F7F7F"/>
              </a:solidFill>
            </a:endParaRPr>
          </a:p>
        </p:txBody>
      </p:sp>
      <p:sp>
        <p:nvSpPr>
          <p:cNvPr id="15373" name="Rectangle 2"/>
          <p:cNvSpPr txBox="1">
            <a:spLocks noChangeArrowheads="1"/>
          </p:cNvSpPr>
          <p:nvPr/>
        </p:nvSpPr>
        <p:spPr bwMode="auto">
          <a:xfrm>
            <a:off x="685800" y="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4400">
                <a:solidFill>
                  <a:schemeClr val="tx2"/>
                </a:solidFill>
              </a:rPr>
              <a:t>Idealism</a:t>
            </a:r>
          </a:p>
        </p:txBody>
      </p:sp>
      <p:sp>
        <p:nvSpPr>
          <p:cNvPr id="15" name="TextBox 14"/>
          <p:cNvSpPr txBox="1"/>
          <p:nvPr/>
        </p:nvSpPr>
        <p:spPr>
          <a:xfrm>
            <a:off x="0" y="3"/>
            <a:ext cx="9144000" cy="8956297"/>
          </a:xfrm>
          <a:prstGeom prst="rect">
            <a:avLst/>
          </a:prstGeom>
          <a:solidFill>
            <a:schemeClr val="tx1">
              <a:alpha val="50000"/>
            </a:schemeClr>
          </a:solidFill>
        </p:spPr>
        <p:txBody>
          <a:bodyPr wrap="square" rtlCol="0">
            <a:spAutoFit/>
          </a:bodyPr>
          <a:lstStyle/>
          <a:p>
            <a:pPr algn="ctr"/>
            <a:endParaRPr lang="en-US" sz="4800" dirty="0" smtClean="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r>
              <a:rPr lang="en-US" sz="4800" dirty="0" smtClean="0">
                <a:solidFill>
                  <a:schemeClr val="bg1"/>
                </a:solidFill>
                <a:latin typeface="Times"/>
                <a:cs typeface="Times"/>
              </a:rPr>
              <a:t>Plato, Berkeley, Many Religions</a:t>
            </a: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p:txBody>
      </p:sp>
    </p:spTree>
    <p:extLst>
      <p:ext uri="{BB962C8B-B14F-4D97-AF65-F5344CB8AC3E}">
        <p14:creationId xmlns:p14="http://schemas.microsoft.com/office/powerpoint/2010/main" val="87846862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val 3"/>
          <p:cNvSpPr>
            <a:spLocks noChangeArrowheads="1"/>
          </p:cNvSpPr>
          <p:nvPr/>
        </p:nvSpPr>
        <p:spPr bwMode="auto">
          <a:xfrm>
            <a:off x="1066800" y="838200"/>
            <a:ext cx="38862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7410" name="Oval 4"/>
          <p:cNvSpPr>
            <a:spLocks noChangeArrowheads="1"/>
          </p:cNvSpPr>
          <p:nvPr/>
        </p:nvSpPr>
        <p:spPr bwMode="auto">
          <a:xfrm>
            <a:off x="4267200" y="838200"/>
            <a:ext cx="39624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7411" name="Oval 5"/>
          <p:cNvSpPr>
            <a:spLocks noChangeArrowheads="1"/>
          </p:cNvSpPr>
          <p:nvPr/>
        </p:nvSpPr>
        <p:spPr bwMode="auto">
          <a:xfrm>
            <a:off x="4267200" y="3352800"/>
            <a:ext cx="39624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7412" name="Oval 6"/>
          <p:cNvSpPr>
            <a:spLocks noChangeArrowheads="1"/>
          </p:cNvSpPr>
          <p:nvPr/>
        </p:nvSpPr>
        <p:spPr bwMode="auto">
          <a:xfrm>
            <a:off x="1066800" y="3352800"/>
            <a:ext cx="3886200" cy="30480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17413" name="TextBox 16"/>
          <p:cNvSpPr txBox="1">
            <a:spLocks noChangeArrowheads="1"/>
          </p:cNvSpPr>
          <p:nvPr/>
        </p:nvSpPr>
        <p:spPr bwMode="auto">
          <a:xfrm>
            <a:off x="2095500" y="1401763"/>
            <a:ext cx="1828800" cy="1570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Interaction of an individual with the world</a:t>
            </a:r>
          </a:p>
        </p:txBody>
      </p:sp>
      <p:sp>
        <p:nvSpPr>
          <p:cNvPr id="17414" name="TextBox 17"/>
          <p:cNvSpPr txBox="1">
            <a:spLocks noChangeArrowheads="1"/>
          </p:cNvSpPr>
          <p:nvPr/>
        </p:nvSpPr>
        <p:spPr bwMode="auto">
          <a:xfrm>
            <a:off x="5334000" y="1587500"/>
            <a:ext cx="1828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Constant examination of change</a:t>
            </a:r>
          </a:p>
        </p:txBody>
      </p:sp>
      <p:sp>
        <p:nvSpPr>
          <p:cNvPr id="17415" name="TextBox 18"/>
          <p:cNvSpPr txBox="1">
            <a:spLocks noChangeArrowheads="1"/>
          </p:cNvSpPr>
          <p:nvPr/>
        </p:nvSpPr>
        <p:spPr bwMode="auto">
          <a:xfrm>
            <a:off x="1981200" y="4579938"/>
            <a:ext cx="20574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Relative and situational</a:t>
            </a:r>
          </a:p>
        </p:txBody>
      </p:sp>
      <p:sp>
        <p:nvSpPr>
          <p:cNvPr id="17416" name="TextBox 19"/>
          <p:cNvSpPr txBox="1">
            <a:spLocks noChangeArrowheads="1"/>
          </p:cNvSpPr>
          <p:nvPr/>
        </p:nvSpPr>
        <p:spPr bwMode="auto">
          <a:xfrm>
            <a:off x="5334000" y="4694238"/>
            <a:ext cx="18288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Inductive</a:t>
            </a:r>
          </a:p>
        </p:txBody>
      </p:sp>
      <p:sp>
        <p:nvSpPr>
          <p:cNvPr id="23" name="TextBox 22"/>
          <p:cNvSpPr txBox="1"/>
          <p:nvPr/>
        </p:nvSpPr>
        <p:spPr>
          <a:xfrm rot="18925103">
            <a:off x="47625" y="1008063"/>
            <a:ext cx="2212975" cy="585787"/>
          </a:xfrm>
          <a:prstGeom prst="rect">
            <a:avLst/>
          </a:prstGeom>
          <a:noFill/>
        </p:spPr>
        <p:txBody>
          <a:bodyPr wrap="none">
            <a:spAutoFit/>
          </a:bodyPr>
          <a:lstStyle/>
          <a:p>
            <a:pPr algn="ctr">
              <a:defRPr/>
            </a:pPr>
            <a:r>
              <a:rPr lang="en-US" sz="3200" dirty="0">
                <a:solidFill>
                  <a:schemeClr val="bg1">
                    <a:lumMod val="50000"/>
                  </a:schemeClr>
                </a:solidFill>
                <a:latin typeface="Times"/>
                <a:cs typeface="Times"/>
              </a:rPr>
              <a:t>metaphysics</a:t>
            </a:r>
            <a:endParaRPr lang="en-US" dirty="0">
              <a:solidFill>
                <a:schemeClr val="bg1">
                  <a:lumMod val="50000"/>
                </a:schemeClr>
              </a:solidFill>
              <a:latin typeface="Times"/>
              <a:cs typeface="Times"/>
            </a:endParaRPr>
          </a:p>
        </p:txBody>
      </p:sp>
      <p:sp>
        <p:nvSpPr>
          <p:cNvPr id="17418" name="TextBox 23"/>
          <p:cNvSpPr txBox="1">
            <a:spLocks noChangeArrowheads="1"/>
          </p:cNvSpPr>
          <p:nvPr/>
        </p:nvSpPr>
        <p:spPr bwMode="auto">
          <a:xfrm rot="2561868">
            <a:off x="6732588" y="966788"/>
            <a:ext cx="239553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3200">
                <a:solidFill>
                  <a:srgbClr val="7F7F7F"/>
                </a:solidFill>
              </a:rPr>
              <a:t>epistemology</a:t>
            </a:r>
            <a:endParaRPr lang="en-US">
              <a:solidFill>
                <a:srgbClr val="7F7F7F"/>
              </a:solidFill>
            </a:endParaRPr>
          </a:p>
        </p:txBody>
      </p:sp>
      <p:sp>
        <p:nvSpPr>
          <p:cNvPr id="17419" name="TextBox 24"/>
          <p:cNvSpPr txBox="1">
            <a:spLocks noChangeArrowheads="1"/>
          </p:cNvSpPr>
          <p:nvPr/>
        </p:nvSpPr>
        <p:spPr bwMode="auto">
          <a:xfrm rot="-2518146">
            <a:off x="7381875" y="5630863"/>
            <a:ext cx="1004888"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logic</a:t>
            </a:r>
            <a:endParaRPr lang="en-US">
              <a:solidFill>
                <a:srgbClr val="7F7F7F"/>
              </a:solidFill>
            </a:endParaRPr>
          </a:p>
        </p:txBody>
      </p:sp>
      <p:sp>
        <p:nvSpPr>
          <p:cNvPr id="17420" name="TextBox 25"/>
          <p:cNvSpPr txBox="1">
            <a:spLocks noChangeArrowheads="1"/>
          </p:cNvSpPr>
          <p:nvPr/>
        </p:nvSpPr>
        <p:spPr bwMode="auto">
          <a:xfrm rot="2737418">
            <a:off x="395288" y="5553075"/>
            <a:ext cx="1620838"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axiology</a:t>
            </a:r>
            <a:endParaRPr lang="en-US">
              <a:solidFill>
                <a:srgbClr val="7F7F7F"/>
              </a:solidFill>
            </a:endParaRPr>
          </a:p>
        </p:txBody>
      </p:sp>
      <p:sp>
        <p:nvSpPr>
          <p:cNvPr id="17421" name="Rectangle 2"/>
          <p:cNvSpPr txBox="1">
            <a:spLocks noChangeArrowheads="1"/>
          </p:cNvSpPr>
          <p:nvPr/>
        </p:nvSpPr>
        <p:spPr bwMode="auto">
          <a:xfrm>
            <a:off x="685800" y="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4400">
                <a:solidFill>
                  <a:schemeClr val="tx2"/>
                </a:solidFill>
              </a:rPr>
              <a:t>Pragmatism</a:t>
            </a:r>
          </a:p>
        </p:txBody>
      </p:sp>
      <p:sp>
        <p:nvSpPr>
          <p:cNvPr id="15" name="TextBox 14"/>
          <p:cNvSpPr txBox="1"/>
          <p:nvPr/>
        </p:nvSpPr>
        <p:spPr>
          <a:xfrm>
            <a:off x="0" y="3"/>
            <a:ext cx="9144000" cy="8956297"/>
          </a:xfrm>
          <a:prstGeom prst="rect">
            <a:avLst/>
          </a:prstGeom>
          <a:solidFill>
            <a:schemeClr val="tx1">
              <a:alpha val="50000"/>
            </a:schemeClr>
          </a:solidFill>
        </p:spPr>
        <p:txBody>
          <a:bodyPr wrap="square" rtlCol="0">
            <a:spAutoFit/>
          </a:bodyPr>
          <a:lstStyle/>
          <a:p>
            <a:pPr algn="ctr"/>
            <a:endParaRPr lang="en-US" sz="4800" dirty="0" smtClean="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r>
              <a:rPr lang="en-US" sz="4800" dirty="0" smtClean="0">
                <a:solidFill>
                  <a:schemeClr val="bg1"/>
                </a:solidFill>
                <a:latin typeface="Times"/>
                <a:cs typeface="Times"/>
              </a:rPr>
              <a:t>Pierce, Dewey, James </a:t>
            </a: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p:txBody>
      </p:sp>
    </p:spTree>
    <p:extLst>
      <p:ext uri="{BB962C8B-B14F-4D97-AF65-F5344CB8AC3E}">
        <p14:creationId xmlns:p14="http://schemas.microsoft.com/office/powerpoint/2010/main" val="47212405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1066800" y="838200"/>
            <a:ext cx="3886200" cy="3048000"/>
          </a:xfrm>
          <a:prstGeom prst="ellipse">
            <a:avLst/>
          </a:prstGeom>
          <a:noFill/>
          <a:ln w="9525" cap="flat" cmpd="sng" algn="ctr">
            <a:solidFill>
              <a:schemeClr val="bg1">
                <a:lumMod val="75000"/>
              </a:schemeClr>
            </a:solidFill>
            <a:prstDash val="solid"/>
            <a:round/>
            <a:headEnd type="none" w="med" len="med"/>
            <a:tailEnd type="none" w="med" len="med"/>
          </a:ln>
          <a:effectLst/>
        </p:spPr>
        <p:txBody>
          <a:bodyPr/>
          <a:lstStyle/>
          <a:p>
            <a:pPr>
              <a:defRPr/>
            </a:pPr>
            <a:endParaRPr lang="en-US">
              <a:solidFill>
                <a:srgbClr val="7F7F7F"/>
              </a:solidFill>
              <a:cs typeface="+mn-cs"/>
            </a:endParaRPr>
          </a:p>
        </p:txBody>
      </p:sp>
      <p:sp>
        <p:nvSpPr>
          <p:cNvPr id="5" name="Oval 4"/>
          <p:cNvSpPr/>
          <p:nvPr/>
        </p:nvSpPr>
        <p:spPr bwMode="auto">
          <a:xfrm>
            <a:off x="4267200" y="838200"/>
            <a:ext cx="3962400" cy="3048000"/>
          </a:xfrm>
          <a:prstGeom prst="ellipse">
            <a:avLst/>
          </a:prstGeom>
          <a:noFill/>
          <a:ln w="9525" cap="flat" cmpd="sng" algn="ctr">
            <a:solidFill>
              <a:schemeClr val="bg1">
                <a:lumMod val="75000"/>
              </a:schemeClr>
            </a:solidFill>
            <a:prstDash val="solid"/>
            <a:round/>
            <a:headEnd type="none" w="med" len="med"/>
            <a:tailEnd type="none" w="med" len="med"/>
          </a:ln>
          <a:effectLst/>
        </p:spPr>
        <p:txBody>
          <a:bodyPr/>
          <a:lstStyle/>
          <a:p>
            <a:pPr>
              <a:defRPr/>
            </a:pPr>
            <a:endParaRPr lang="en-US">
              <a:solidFill>
                <a:srgbClr val="7F7F7F"/>
              </a:solidFill>
              <a:cs typeface="+mn-cs"/>
            </a:endParaRPr>
          </a:p>
        </p:txBody>
      </p:sp>
      <p:sp>
        <p:nvSpPr>
          <p:cNvPr id="6" name="Oval 5"/>
          <p:cNvSpPr/>
          <p:nvPr/>
        </p:nvSpPr>
        <p:spPr bwMode="auto">
          <a:xfrm>
            <a:off x="4267200" y="3352800"/>
            <a:ext cx="3962400" cy="3048000"/>
          </a:xfrm>
          <a:prstGeom prst="ellipse">
            <a:avLst/>
          </a:prstGeom>
          <a:noFill/>
          <a:ln w="9525" cap="flat" cmpd="sng" algn="ctr">
            <a:solidFill>
              <a:schemeClr val="bg1">
                <a:lumMod val="75000"/>
              </a:schemeClr>
            </a:solidFill>
            <a:prstDash val="solid"/>
            <a:round/>
            <a:headEnd type="none" w="med" len="med"/>
            <a:tailEnd type="none" w="med" len="med"/>
          </a:ln>
          <a:effectLst/>
        </p:spPr>
        <p:txBody>
          <a:bodyPr/>
          <a:lstStyle/>
          <a:p>
            <a:pPr>
              <a:defRPr/>
            </a:pPr>
            <a:endParaRPr lang="en-US">
              <a:solidFill>
                <a:srgbClr val="7F7F7F"/>
              </a:solidFill>
              <a:cs typeface="+mn-cs"/>
            </a:endParaRPr>
          </a:p>
        </p:txBody>
      </p:sp>
      <p:sp>
        <p:nvSpPr>
          <p:cNvPr id="7" name="Oval 6"/>
          <p:cNvSpPr/>
          <p:nvPr/>
        </p:nvSpPr>
        <p:spPr bwMode="auto">
          <a:xfrm>
            <a:off x="1066800" y="3352800"/>
            <a:ext cx="3886200" cy="3048000"/>
          </a:xfrm>
          <a:prstGeom prst="ellipse">
            <a:avLst/>
          </a:prstGeom>
          <a:noFill/>
          <a:ln w="9525" cap="flat" cmpd="sng" algn="ctr">
            <a:solidFill>
              <a:schemeClr val="bg1">
                <a:lumMod val="75000"/>
              </a:schemeClr>
            </a:solidFill>
            <a:prstDash val="solid"/>
            <a:round/>
            <a:headEnd type="none" w="med" len="med"/>
            <a:tailEnd type="none" w="med" len="med"/>
          </a:ln>
          <a:effectLst/>
        </p:spPr>
        <p:txBody>
          <a:bodyPr/>
          <a:lstStyle/>
          <a:p>
            <a:pPr>
              <a:defRPr/>
            </a:pPr>
            <a:endParaRPr lang="en-US">
              <a:solidFill>
                <a:srgbClr val="7F7F7F"/>
              </a:solidFill>
              <a:cs typeface="+mn-cs"/>
            </a:endParaRPr>
          </a:p>
        </p:txBody>
      </p:sp>
      <p:sp>
        <p:nvSpPr>
          <p:cNvPr id="18437" name="TextBox 16"/>
          <p:cNvSpPr txBox="1">
            <a:spLocks noChangeArrowheads="1"/>
          </p:cNvSpPr>
          <p:nvPr/>
        </p:nvSpPr>
        <p:spPr bwMode="auto">
          <a:xfrm>
            <a:off x="2133600" y="2598738"/>
            <a:ext cx="49911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Human being as creator of </a:t>
            </a:r>
            <a:br>
              <a:rPr lang="en-US"/>
            </a:br>
            <a:r>
              <a:rPr lang="en-US"/>
              <a:t>his or her own existence</a:t>
            </a:r>
          </a:p>
        </p:txBody>
      </p:sp>
      <p:sp>
        <p:nvSpPr>
          <p:cNvPr id="23" name="TextBox 22"/>
          <p:cNvSpPr txBox="1"/>
          <p:nvPr/>
        </p:nvSpPr>
        <p:spPr>
          <a:xfrm rot="18925103">
            <a:off x="47625" y="1008063"/>
            <a:ext cx="2212975" cy="585787"/>
          </a:xfrm>
          <a:prstGeom prst="rect">
            <a:avLst/>
          </a:prstGeom>
          <a:noFill/>
        </p:spPr>
        <p:txBody>
          <a:bodyPr wrap="none">
            <a:spAutoFit/>
          </a:bodyPr>
          <a:lstStyle/>
          <a:p>
            <a:pPr algn="ctr">
              <a:defRPr/>
            </a:pPr>
            <a:r>
              <a:rPr lang="en-US" sz="3200" dirty="0">
                <a:solidFill>
                  <a:schemeClr val="bg1">
                    <a:lumMod val="50000"/>
                  </a:schemeClr>
                </a:solidFill>
                <a:latin typeface="Times"/>
                <a:cs typeface="Times"/>
              </a:rPr>
              <a:t>metaphysics</a:t>
            </a:r>
            <a:endParaRPr lang="en-US" dirty="0">
              <a:solidFill>
                <a:schemeClr val="bg1">
                  <a:lumMod val="50000"/>
                </a:schemeClr>
              </a:solidFill>
              <a:latin typeface="Times"/>
              <a:cs typeface="Times"/>
            </a:endParaRPr>
          </a:p>
        </p:txBody>
      </p:sp>
      <p:sp>
        <p:nvSpPr>
          <p:cNvPr id="18439" name="TextBox 23"/>
          <p:cNvSpPr txBox="1">
            <a:spLocks noChangeArrowheads="1"/>
          </p:cNvSpPr>
          <p:nvPr/>
        </p:nvSpPr>
        <p:spPr bwMode="auto">
          <a:xfrm rot="2561868">
            <a:off x="6732588" y="966788"/>
            <a:ext cx="239553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3200">
                <a:solidFill>
                  <a:srgbClr val="7F7F7F"/>
                </a:solidFill>
              </a:rPr>
              <a:t>epistemology</a:t>
            </a:r>
            <a:endParaRPr lang="en-US">
              <a:solidFill>
                <a:srgbClr val="7F7F7F"/>
              </a:solidFill>
            </a:endParaRPr>
          </a:p>
        </p:txBody>
      </p:sp>
      <p:sp>
        <p:nvSpPr>
          <p:cNvPr id="18440" name="TextBox 24"/>
          <p:cNvSpPr txBox="1">
            <a:spLocks noChangeArrowheads="1"/>
          </p:cNvSpPr>
          <p:nvPr/>
        </p:nvSpPr>
        <p:spPr bwMode="auto">
          <a:xfrm rot="-2518146">
            <a:off x="7381875" y="5630863"/>
            <a:ext cx="1004888"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logic</a:t>
            </a:r>
            <a:endParaRPr lang="en-US">
              <a:solidFill>
                <a:srgbClr val="7F7F7F"/>
              </a:solidFill>
            </a:endParaRPr>
          </a:p>
        </p:txBody>
      </p:sp>
      <p:sp>
        <p:nvSpPr>
          <p:cNvPr id="18441" name="TextBox 25"/>
          <p:cNvSpPr txBox="1">
            <a:spLocks noChangeArrowheads="1"/>
          </p:cNvSpPr>
          <p:nvPr/>
        </p:nvSpPr>
        <p:spPr bwMode="auto">
          <a:xfrm rot="2737418">
            <a:off x="395288" y="5553075"/>
            <a:ext cx="1620838"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3200">
                <a:solidFill>
                  <a:srgbClr val="7F7F7F"/>
                </a:solidFill>
              </a:rPr>
              <a:t>axiology</a:t>
            </a:r>
            <a:endParaRPr lang="en-US">
              <a:solidFill>
                <a:srgbClr val="7F7F7F"/>
              </a:solidFill>
            </a:endParaRPr>
          </a:p>
        </p:txBody>
      </p:sp>
      <p:sp>
        <p:nvSpPr>
          <p:cNvPr id="18442" name="Rectangle 2"/>
          <p:cNvSpPr txBox="1">
            <a:spLocks noChangeArrowheads="1"/>
          </p:cNvSpPr>
          <p:nvPr/>
        </p:nvSpPr>
        <p:spPr bwMode="auto">
          <a:xfrm>
            <a:off x="685800" y="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4400">
                <a:solidFill>
                  <a:schemeClr val="tx2"/>
                </a:solidFill>
              </a:rPr>
              <a:t>Existentialism</a:t>
            </a:r>
          </a:p>
        </p:txBody>
      </p:sp>
      <p:sp>
        <p:nvSpPr>
          <p:cNvPr id="18443" name="TextBox 14"/>
          <p:cNvSpPr txBox="1">
            <a:spLocks noChangeArrowheads="1"/>
          </p:cNvSpPr>
          <p:nvPr/>
        </p:nvSpPr>
        <p:spPr bwMode="auto">
          <a:xfrm>
            <a:off x="2133600" y="3810000"/>
            <a:ext cx="49911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Total freedom of choice and </a:t>
            </a:r>
            <a:br>
              <a:rPr lang="en-US"/>
            </a:br>
            <a:r>
              <a:rPr lang="en-US"/>
              <a:t>total responsibility for choices</a:t>
            </a:r>
          </a:p>
        </p:txBody>
      </p:sp>
      <p:sp>
        <p:nvSpPr>
          <p:cNvPr id="13" name="TextBox 12"/>
          <p:cNvSpPr txBox="1"/>
          <p:nvPr/>
        </p:nvSpPr>
        <p:spPr>
          <a:xfrm>
            <a:off x="0" y="3"/>
            <a:ext cx="9144000" cy="8956297"/>
          </a:xfrm>
          <a:prstGeom prst="rect">
            <a:avLst/>
          </a:prstGeom>
          <a:solidFill>
            <a:schemeClr val="tx1">
              <a:alpha val="50000"/>
            </a:schemeClr>
          </a:solidFill>
        </p:spPr>
        <p:txBody>
          <a:bodyPr wrap="square" rtlCol="0">
            <a:spAutoFit/>
          </a:bodyPr>
          <a:lstStyle/>
          <a:p>
            <a:pPr algn="ctr"/>
            <a:endParaRPr lang="en-US" sz="4800" dirty="0" smtClean="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r>
              <a:rPr lang="en-US" sz="4800" dirty="0" smtClean="0">
                <a:solidFill>
                  <a:schemeClr val="bg1"/>
                </a:solidFill>
                <a:latin typeface="Times"/>
                <a:cs typeface="Times"/>
              </a:rPr>
              <a:t>Kierkegaard, Nietzsche, Sartre</a:t>
            </a: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a:p>
            <a:pPr algn="ctr"/>
            <a:endParaRPr lang="en-US" sz="4800" dirty="0" smtClean="0">
              <a:solidFill>
                <a:schemeClr val="bg1"/>
              </a:solidFill>
              <a:latin typeface="Times"/>
              <a:cs typeface="Times"/>
            </a:endParaRPr>
          </a:p>
          <a:p>
            <a:pPr algn="ctr"/>
            <a:endParaRPr lang="en-US" sz="4800" dirty="0">
              <a:solidFill>
                <a:schemeClr val="bg1"/>
              </a:solidFill>
              <a:latin typeface="Times"/>
              <a:cs typeface="Times"/>
            </a:endParaRPr>
          </a:p>
        </p:txBody>
      </p:sp>
    </p:spTree>
    <p:extLst>
      <p:ext uri="{BB962C8B-B14F-4D97-AF65-F5344CB8AC3E}">
        <p14:creationId xmlns:p14="http://schemas.microsoft.com/office/powerpoint/2010/main" val="3695033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Research Validity</a:t>
            </a:r>
            <a:endParaRPr lang="en-US" dirty="0"/>
          </a:p>
        </p:txBody>
      </p:sp>
      <p:sp>
        <p:nvSpPr>
          <p:cNvPr id="3" name="Content Placeholder 2"/>
          <p:cNvSpPr>
            <a:spLocks noGrp="1"/>
          </p:cNvSpPr>
          <p:nvPr>
            <p:ph idx="1"/>
          </p:nvPr>
        </p:nvSpPr>
        <p:spPr/>
        <p:txBody>
          <a:bodyPr/>
          <a:lstStyle/>
          <a:p>
            <a:r>
              <a:rPr lang="en-US" dirty="0" smtClean="0"/>
              <a:t>Idealist: latent truths are revealed</a:t>
            </a:r>
          </a:p>
          <a:p>
            <a:r>
              <a:rPr lang="en-US" dirty="0" smtClean="0"/>
              <a:t>Realist: accuracy in interpretation of the external world </a:t>
            </a:r>
          </a:p>
          <a:p>
            <a:r>
              <a:rPr lang="en-US" dirty="0" smtClean="0"/>
              <a:t>Pragmatist: results are socially valuable</a:t>
            </a:r>
          </a:p>
          <a:p>
            <a:r>
              <a:rPr lang="en-US" dirty="0" smtClean="0"/>
              <a:t>Existential: results help individuals make personal decisions</a:t>
            </a:r>
            <a:endParaRPr lang="en-US" dirty="0"/>
          </a:p>
        </p:txBody>
      </p:sp>
    </p:spTree>
    <p:extLst>
      <p:ext uri="{BB962C8B-B14F-4D97-AF65-F5344CB8AC3E}">
        <p14:creationId xmlns:p14="http://schemas.microsoft.com/office/powerpoint/2010/main" val="4014895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Critique of Positivism</a:t>
            </a:r>
            <a:endParaRPr lang="en-US" dirty="0"/>
          </a:p>
        </p:txBody>
      </p:sp>
      <p:sp>
        <p:nvSpPr>
          <p:cNvPr id="3" name="Content Placeholder 2"/>
          <p:cNvSpPr>
            <a:spLocks noGrp="1"/>
          </p:cNvSpPr>
          <p:nvPr>
            <p:ph idx="1"/>
          </p:nvPr>
        </p:nvSpPr>
        <p:spPr>
          <a:xfrm>
            <a:off x="457200" y="1600200"/>
            <a:ext cx="8421880" cy="4525963"/>
          </a:xfrm>
        </p:spPr>
        <p:txBody>
          <a:bodyPr>
            <a:normAutofit/>
          </a:bodyPr>
          <a:lstStyle/>
          <a:p>
            <a:r>
              <a:rPr lang="en-US" dirty="0" smtClean="0"/>
              <a:t>You can never know universal truth but you can reject false belief</a:t>
            </a:r>
          </a:p>
          <a:p>
            <a:pPr marL="919163" lvl="1" indent="-461963">
              <a:buNone/>
            </a:pPr>
            <a:r>
              <a:rPr lang="en-US" dirty="0" smtClean="0">
                <a:solidFill>
                  <a:schemeClr val="bg1">
                    <a:lumMod val="65000"/>
                  </a:schemeClr>
                </a:solidFill>
              </a:rPr>
              <a:t>Popper K. (1959). </a:t>
            </a:r>
            <a:r>
              <a:rPr lang="en-US" i="1" dirty="0" smtClean="0">
                <a:solidFill>
                  <a:schemeClr val="bg1">
                    <a:lumMod val="65000"/>
                  </a:schemeClr>
                </a:solidFill>
              </a:rPr>
              <a:t>The logic of scientific discovery</a:t>
            </a:r>
            <a:r>
              <a:rPr lang="en-US" dirty="0" smtClean="0">
                <a:solidFill>
                  <a:schemeClr val="bg1">
                    <a:lumMod val="65000"/>
                  </a:schemeClr>
                </a:solidFill>
              </a:rPr>
              <a:t>. </a:t>
            </a:r>
            <a:r>
              <a:rPr lang="en-US" dirty="0" err="1" smtClean="0">
                <a:solidFill>
                  <a:schemeClr val="bg1">
                    <a:lumMod val="65000"/>
                  </a:schemeClr>
                </a:solidFill>
              </a:rPr>
              <a:t>Eastford</a:t>
            </a:r>
            <a:r>
              <a:rPr lang="en-US" dirty="0" smtClean="0">
                <a:solidFill>
                  <a:schemeClr val="bg1">
                    <a:lumMod val="65000"/>
                  </a:schemeClr>
                </a:solidFill>
              </a:rPr>
              <a:t>, CT: Martino Fine Books.</a:t>
            </a:r>
          </a:p>
          <a:p>
            <a:r>
              <a:rPr lang="en-US" dirty="0" smtClean="0"/>
              <a:t>Knowledge changes in paradigm shifts: knowing by consensus</a:t>
            </a:r>
          </a:p>
          <a:p>
            <a:pPr marL="919163" lvl="1" indent="-519113">
              <a:buNone/>
            </a:pPr>
            <a:r>
              <a:rPr lang="en-US" dirty="0" smtClean="0">
                <a:solidFill>
                  <a:schemeClr val="bg1">
                    <a:lumMod val="65000"/>
                  </a:schemeClr>
                </a:solidFill>
              </a:rPr>
              <a:t>Kuhn, T. (1962). </a:t>
            </a:r>
            <a:r>
              <a:rPr lang="en-US" i="1" dirty="0" smtClean="0">
                <a:solidFill>
                  <a:schemeClr val="bg1">
                    <a:lumMod val="65000"/>
                  </a:schemeClr>
                </a:solidFill>
              </a:rPr>
              <a:t>The structure of scientific revolutions.</a:t>
            </a:r>
            <a:r>
              <a:rPr lang="en-US" dirty="0" smtClean="0">
                <a:solidFill>
                  <a:schemeClr val="bg1">
                    <a:lumMod val="65000"/>
                  </a:schemeClr>
                </a:solidFill>
              </a:rPr>
              <a:t> Chicago IL: Chicago University Press.</a:t>
            </a:r>
          </a:p>
        </p:txBody>
      </p:sp>
    </p:spTree>
    <p:extLst>
      <p:ext uri="{BB962C8B-B14F-4D97-AF65-F5344CB8AC3E}">
        <p14:creationId xmlns:p14="http://schemas.microsoft.com/office/powerpoint/2010/main" val="4413320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Post-Positivism</a:t>
            </a:r>
            <a:endParaRPr lang="en-US" dirty="0"/>
          </a:p>
        </p:txBody>
      </p:sp>
      <p:sp>
        <p:nvSpPr>
          <p:cNvPr id="3" name="Content Placeholder 2"/>
          <p:cNvSpPr>
            <a:spLocks noGrp="1"/>
          </p:cNvSpPr>
          <p:nvPr>
            <p:ph idx="1"/>
          </p:nvPr>
        </p:nvSpPr>
        <p:spPr>
          <a:xfrm>
            <a:off x="457200" y="1600200"/>
            <a:ext cx="8421880" cy="4525963"/>
          </a:xfrm>
        </p:spPr>
        <p:txBody>
          <a:bodyPr>
            <a:normAutofit lnSpcReduction="10000"/>
          </a:bodyPr>
          <a:lstStyle/>
          <a:p>
            <a:r>
              <a:rPr lang="en-US" dirty="0" err="1" smtClean="0"/>
              <a:t>Interpretivism</a:t>
            </a:r>
            <a:r>
              <a:rPr lang="en-US" dirty="0" smtClean="0"/>
              <a:t>: Knowledge is gained through interpretation</a:t>
            </a:r>
          </a:p>
          <a:p>
            <a:pPr lvl="1"/>
            <a:r>
              <a:rPr lang="en-US" dirty="0" smtClean="0"/>
              <a:t>The researcher cannot be separated from the research</a:t>
            </a:r>
          </a:p>
          <a:p>
            <a:r>
              <a:rPr lang="en-US" dirty="0" smtClean="0"/>
              <a:t>Research can serve many purposes</a:t>
            </a:r>
          </a:p>
          <a:p>
            <a:pPr lvl="1"/>
            <a:r>
              <a:rPr lang="en-US" dirty="0"/>
              <a:t>L</a:t>
            </a:r>
            <a:r>
              <a:rPr lang="en-US" dirty="0" smtClean="0"/>
              <a:t>ocating</a:t>
            </a:r>
            <a:r>
              <a:rPr lang="en-US" dirty="0"/>
              <a:t> rationality in structures of interpersonal linguistic </a:t>
            </a:r>
            <a:r>
              <a:rPr lang="en-US" dirty="0" smtClean="0"/>
              <a:t>communication</a:t>
            </a:r>
          </a:p>
          <a:p>
            <a:pPr marL="1260475" lvl="1" indent="-511175">
              <a:buNone/>
            </a:pPr>
            <a:r>
              <a:rPr lang="en-US" dirty="0" err="1" smtClean="0">
                <a:solidFill>
                  <a:schemeClr val="bg1">
                    <a:lumMod val="65000"/>
                  </a:schemeClr>
                </a:solidFill>
              </a:rPr>
              <a:t>Habermas</a:t>
            </a:r>
            <a:r>
              <a:rPr lang="en-US" dirty="0" smtClean="0">
                <a:solidFill>
                  <a:schemeClr val="bg1">
                    <a:lumMod val="65000"/>
                  </a:schemeClr>
                </a:solidFill>
              </a:rPr>
              <a:t>, J. (1984). The theory of communicative action. Boston, MA: Beacon Press</a:t>
            </a:r>
          </a:p>
        </p:txBody>
      </p:sp>
    </p:spTree>
    <p:extLst>
      <p:ext uri="{BB962C8B-B14F-4D97-AF65-F5344CB8AC3E}">
        <p14:creationId xmlns:p14="http://schemas.microsoft.com/office/powerpoint/2010/main" val="585921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0"/>
            <a:ext cx="8074228" cy="6858000"/>
          </a:xfrm>
          <a:prstGeom prst="rect">
            <a:avLst/>
          </a:prstGeom>
        </p:spPr>
      </p:pic>
    </p:spTree>
    <p:extLst>
      <p:ext uri="{BB962C8B-B14F-4D97-AF65-F5344CB8AC3E}">
        <p14:creationId xmlns:p14="http://schemas.microsoft.com/office/powerpoint/2010/main" val="11239092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202034"/>
          </a:xfrm>
        </p:spPr>
        <p:txBody>
          <a:bodyPr>
            <a:normAutofit/>
          </a:bodyPr>
          <a:lstStyle/>
          <a:p>
            <a:r>
              <a:rPr lang="en-US" dirty="0" smtClean="0"/>
              <a:t>Five </a:t>
            </a:r>
            <a:r>
              <a:rPr lang="en-US" smtClean="0"/>
              <a:t>Interpretive Frameworks</a:t>
            </a:r>
            <a:br>
              <a:rPr lang="en-US" smtClean="0"/>
            </a:br>
            <a:r>
              <a:rPr lang="en-US"/>
              <a:t/>
            </a:r>
            <a:br>
              <a:rPr lang="en-US"/>
            </a:br>
            <a:r>
              <a:rPr lang="en-US" smtClean="0"/>
              <a:t>There are more …</a:t>
            </a:r>
            <a:endParaRPr lang="en-US"/>
          </a:p>
        </p:txBody>
      </p:sp>
    </p:spTree>
    <p:extLst>
      <p:ext uri="{BB962C8B-B14F-4D97-AF65-F5344CB8AC3E}">
        <p14:creationId xmlns:p14="http://schemas.microsoft.com/office/powerpoint/2010/main" val="987403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Research</a:t>
            </a:r>
          </a:p>
        </p:txBody>
      </p:sp>
      <p:sp>
        <p:nvSpPr>
          <p:cNvPr id="6147" name="Rectangle 3"/>
          <p:cNvSpPr>
            <a:spLocks noGrp="1" noChangeArrowheads="1"/>
          </p:cNvSpPr>
          <p:nvPr>
            <p:ph type="body" idx="1"/>
          </p:nvPr>
        </p:nvSpPr>
        <p:spPr/>
        <p:txBody>
          <a:bodyPr/>
          <a:lstStyle/>
          <a:p>
            <a:r>
              <a:rPr lang="en-US" dirty="0" smtClean="0"/>
              <a:t>In research we are always making decisions about what we see. </a:t>
            </a:r>
            <a:endParaRPr lang="en-US" dirty="0"/>
          </a:p>
          <a:p>
            <a:r>
              <a:rPr lang="en-US" dirty="0" smtClean="0"/>
              <a:t>That means, because of those decisions, there are things we will not see.</a:t>
            </a:r>
          </a:p>
          <a:p>
            <a:r>
              <a:rPr lang="en-US" dirty="0" smtClean="0"/>
              <a:t>That means that research results will ALWAYS be biased by the choices you make.</a:t>
            </a:r>
          </a:p>
          <a:p>
            <a:r>
              <a:rPr lang="en-US" dirty="0" smtClean="0"/>
              <a:t>Part of a researcher’s job is to make that bias as obvious as possible.</a:t>
            </a:r>
            <a:endParaRPr lang="en-US" dirty="0"/>
          </a:p>
        </p:txBody>
      </p:sp>
    </p:spTree>
    <p:extLst>
      <p:ext uri="{BB962C8B-B14F-4D97-AF65-F5344CB8AC3E}">
        <p14:creationId xmlns:p14="http://schemas.microsoft.com/office/powerpoint/2010/main" val="185475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Pragmatism</a:t>
            </a:r>
            <a:br>
              <a:rPr lang="en-US" dirty="0" smtClean="0"/>
            </a:br>
            <a:r>
              <a:rPr lang="en-US" sz="3100" i="1" dirty="0" smtClean="0"/>
              <a:t>Understanding Solutions</a:t>
            </a:r>
            <a:endParaRPr lang="en-US" i="1" dirty="0"/>
          </a:p>
        </p:txBody>
      </p:sp>
      <p:sp>
        <p:nvSpPr>
          <p:cNvPr id="3" name="Content Placeholder 2"/>
          <p:cNvSpPr>
            <a:spLocks noGrp="1"/>
          </p:cNvSpPr>
          <p:nvPr>
            <p:ph idx="1"/>
          </p:nvPr>
        </p:nvSpPr>
        <p:spPr/>
        <p:txBody>
          <a:bodyPr/>
          <a:lstStyle/>
          <a:p>
            <a:r>
              <a:rPr lang="en-US" dirty="0" smtClean="0"/>
              <a:t>The </a:t>
            </a:r>
            <a:r>
              <a:rPr lang="en-US" dirty="0"/>
              <a:t>nature of knowledge, language, concepts, meaning, belief, and </a:t>
            </a:r>
            <a:r>
              <a:rPr lang="en-US" dirty="0" smtClean="0"/>
              <a:t>science are </a:t>
            </a:r>
            <a:r>
              <a:rPr lang="en-US" dirty="0"/>
              <a:t>all best viewed in terms of their practical uses and </a:t>
            </a:r>
            <a:r>
              <a:rPr lang="en-US" dirty="0" smtClean="0"/>
              <a:t>successes.</a:t>
            </a:r>
          </a:p>
          <a:p>
            <a:r>
              <a:rPr lang="en-US" dirty="0" smtClean="0"/>
              <a:t>What is the problem and do the results of study provide a practical course of action?</a:t>
            </a:r>
            <a:endParaRPr lang="en-US" dirty="0"/>
          </a:p>
        </p:txBody>
      </p:sp>
    </p:spTree>
    <p:extLst>
      <p:ext uri="{BB962C8B-B14F-4D97-AF65-F5344CB8AC3E}">
        <p14:creationId xmlns:p14="http://schemas.microsoft.com/office/powerpoint/2010/main" val="1733341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Transformation and Critical Theory</a:t>
            </a:r>
            <a:br>
              <a:rPr lang="en-US" dirty="0" smtClean="0"/>
            </a:br>
            <a:r>
              <a:rPr lang="en-US" sz="3100" i="1" dirty="0" smtClean="0"/>
              <a:t>Understanding the Givens</a:t>
            </a:r>
            <a:endParaRPr lang="en-US" sz="3100" i="1" dirty="0"/>
          </a:p>
        </p:txBody>
      </p:sp>
      <p:sp>
        <p:nvSpPr>
          <p:cNvPr id="3" name="Content Placeholder 2"/>
          <p:cNvSpPr>
            <a:spLocks noGrp="1"/>
          </p:cNvSpPr>
          <p:nvPr>
            <p:ph idx="1"/>
          </p:nvPr>
        </p:nvSpPr>
        <p:spPr/>
        <p:txBody>
          <a:bodyPr/>
          <a:lstStyle/>
          <a:p>
            <a:r>
              <a:rPr lang="en-US" altLang="en-US" dirty="0" err="1" smtClean="0">
                <a:latin typeface="Times New Roman" charset="0"/>
                <a:ea typeface="ＭＳ Ｐゴシック" charset="-128"/>
              </a:rPr>
              <a:t>Habermas</a:t>
            </a:r>
            <a:r>
              <a:rPr lang="en-US" altLang="en-US" dirty="0" smtClean="0">
                <a:latin typeface="Times New Roman" charset="0"/>
                <a:ea typeface="ＭＳ Ｐゴシック" charset="-128"/>
              </a:rPr>
              <a:t>’ 3 types of knowledge</a:t>
            </a:r>
            <a:endParaRPr lang="en-US" altLang="en-US" dirty="0">
              <a:latin typeface="Times New Roman" charset="0"/>
              <a:ea typeface="ＭＳ Ｐゴシック" charset="-128"/>
            </a:endParaRPr>
          </a:p>
          <a:p>
            <a:pPr lvl="1"/>
            <a:r>
              <a:rPr lang="en-US" altLang="en-US" dirty="0">
                <a:latin typeface="Times New Roman" charset="0"/>
                <a:ea typeface="ＭＳ Ｐゴシック" charset="-128"/>
              </a:rPr>
              <a:t>Control (Clarification of causal relationships)</a:t>
            </a:r>
          </a:p>
          <a:p>
            <a:pPr lvl="2"/>
            <a:r>
              <a:rPr lang="en-US" altLang="en-US" dirty="0">
                <a:latin typeface="Times New Roman" charset="0"/>
                <a:ea typeface="ＭＳ Ｐゴシック" charset="-128"/>
              </a:rPr>
              <a:t>Positivism</a:t>
            </a:r>
          </a:p>
          <a:p>
            <a:pPr lvl="1"/>
            <a:r>
              <a:rPr lang="en-US" altLang="en-US" dirty="0">
                <a:latin typeface="Times New Roman" charset="0"/>
                <a:ea typeface="ＭＳ Ｐゴシック" charset="-128"/>
              </a:rPr>
              <a:t>Communication (Establishing understanding among actors)</a:t>
            </a:r>
          </a:p>
          <a:p>
            <a:pPr lvl="2"/>
            <a:r>
              <a:rPr lang="en-US" altLang="en-US" dirty="0" err="1">
                <a:latin typeface="Times New Roman" charset="0"/>
                <a:ea typeface="ＭＳ Ｐゴシック" charset="-128"/>
              </a:rPr>
              <a:t>Interpretivist</a:t>
            </a:r>
            <a:endParaRPr lang="en-US" altLang="en-US" dirty="0">
              <a:latin typeface="Times New Roman" charset="0"/>
              <a:ea typeface="ＭＳ Ｐゴシック" charset="-128"/>
            </a:endParaRPr>
          </a:p>
          <a:p>
            <a:pPr lvl="1"/>
            <a:r>
              <a:rPr lang="en-US" altLang="en-US" dirty="0">
                <a:latin typeface="Times New Roman" charset="0"/>
                <a:ea typeface="ＭＳ Ｐゴシック" charset="-128"/>
              </a:rPr>
              <a:t>Emancipation (Transforming the </a:t>
            </a:r>
            <a:r>
              <a:rPr lang="en-US" altLang="en-US" i="1" dirty="0">
                <a:latin typeface="Times New Roman" charset="0"/>
                <a:ea typeface="ＭＳ Ｐゴシック" charset="-128"/>
              </a:rPr>
              <a:t>givens</a:t>
            </a:r>
            <a:r>
              <a:rPr lang="en-US" altLang="en-US" dirty="0">
                <a:latin typeface="Times New Roman" charset="0"/>
                <a:ea typeface="ＭＳ Ｐゴシック" charset="-128"/>
              </a:rPr>
              <a:t>)</a:t>
            </a:r>
          </a:p>
          <a:p>
            <a:pPr lvl="2"/>
            <a:r>
              <a:rPr lang="en-US" altLang="en-US" dirty="0">
                <a:latin typeface="Times New Roman" charset="0"/>
                <a:ea typeface="ＭＳ Ｐゴシック" charset="-128"/>
              </a:rPr>
              <a:t>Critical </a:t>
            </a:r>
            <a:r>
              <a:rPr lang="en-US" altLang="en-US" dirty="0" smtClean="0">
                <a:latin typeface="Times New Roman" charset="0"/>
                <a:ea typeface="ＭＳ Ｐゴシック" charset="-128"/>
              </a:rPr>
              <a:t>Theory</a:t>
            </a:r>
            <a:endParaRPr lang="en-US" altLang="en-US" dirty="0">
              <a:latin typeface="Times New Roman" charset="0"/>
              <a:ea typeface="ＭＳ Ｐゴシック" charset="-128"/>
            </a:endParaRPr>
          </a:p>
        </p:txBody>
      </p:sp>
    </p:spTree>
    <p:extLst>
      <p:ext uri="{BB962C8B-B14F-4D97-AF65-F5344CB8AC3E}">
        <p14:creationId xmlns:p14="http://schemas.microsoft.com/office/powerpoint/2010/main" val="21064987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Theory</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Habermas</a:t>
            </a:r>
            <a:r>
              <a:rPr lang="en-US" dirty="0"/>
              <a:t> identifies cognitive interests in emancipation as implying a third form of knowledge. This knowledge is constructed through a methodology of self-reflection and critical analysis of social conditions impacting one’s life. Its purpose is to identify those conditions which have been defined through uncritically accepted ideology as </a:t>
            </a:r>
            <a:r>
              <a:rPr lang="en-US" i="1" dirty="0"/>
              <a:t>givens</a:t>
            </a:r>
            <a:r>
              <a:rPr lang="en-US" dirty="0"/>
              <a:t>, and to transform those conditions into targets for critique and change.</a:t>
            </a:r>
          </a:p>
          <a:p>
            <a:endParaRPr lang="en-US" dirty="0"/>
          </a:p>
        </p:txBody>
      </p:sp>
      <p:sp>
        <p:nvSpPr>
          <p:cNvPr id="4" name="TextBox 3"/>
          <p:cNvSpPr txBox="1"/>
          <p:nvPr/>
        </p:nvSpPr>
        <p:spPr>
          <a:xfrm>
            <a:off x="6806154" y="5939393"/>
            <a:ext cx="1234911" cy="369332"/>
          </a:xfrm>
          <a:prstGeom prst="rect">
            <a:avLst/>
          </a:prstGeom>
          <a:noFill/>
        </p:spPr>
        <p:txBody>
          <a:bodyPr wrap="square" rtlCol="0">
            <a:spAutoFit/>
          </a:bodyPr>
          <a:lstStyle/>
          <a:p>
            <a:r>
              <a:rPr lang="en-US" smtClean="0"/>
              <a:t>Peck, 1991</a:t>
            </a:r>
            <a:endParaRPr lang="en-US"/>
          </a:p>
        </p:txBody>
      </p:sp>
    </p:spTree>
    <p:extLst>
      <p:ext uri="{BB962C8B-B14F-4D97-AF65-F5344CB8AC3E}">
        <p14:creationId xmlns:p14="http://schemas.microsoft.com/office/powerpoint/2010/main" val="18838098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Constructivism</a:t>
            </a:r>
            <a:br>
              <a:rPr lang="en-US" dirty="0" smtClean="0"/>
            </a:br>
            <a:r>
              <a:rPr lang="en-US" sz="3100" i="1" dirty="0" smtClean="0"/>
              <a:t>Understanding Shared Culture</a:t>
            </a:r>
            <a:endParaRPr lang="en-US" i="1" dirty="0"/>
          </a:p>
        </p:txBody>
      </p:sp>
      <p:sp>
        <p:nvSpPr>
          <p:cNvPr id="3" name="Content Placeholder 2"/>
          <p:cNvSpPr>
            <a:spLocks noGrp="1"/>
          </p:cNvSpPr>
          <p:nvPr>
            <p:ph idx="1"/>
          </p:nvPr>
        </p:nvSpPr>
        <p:spPr/>
        <p:txBody>
          <a:bodyPr/>
          <a:lstStyle/>
          <a:p>
            <a:r>
              <a:rPr lang="en-US" dirty="0" smtClean="0"/>
              <a:t>Individuals within groups construct </a:t>
            </a:r>
            <a:r>
              <a:rPr lang="en-US" dirty="0"/>
              <a:t>knowledge for one another, collaboratively creating a </a:t>
            </a:r>
            <a:r>
              <a:rPr lang="en-US" dirty="0" smtClean="0"/>
              <a:t>culture </a:t>
            </a:r>
            <a:r>
              <a:rPr lang="en-US" dirty="0"/>
              <a:t>of shared artifacts with shared </a:t>
            </a:r>
            <a:r>
              <a:rPr lang="en-US" dirty="0" smtClean="0"/>
              <a:t>meanings.</a:t>
            </a:r>
          </a:p>
          <a:p>
            <a:r>
              <a:rPr lang="en-US" dirty="0" smtClean="0"/>
              <a:t>Culture plays a large part in cognitive development.</a:t>
            </a:r>
          </a:p>
          <a:p>
            <a:r>
              <a:rPr lang="en-US" dirty="0" smtClean="0"/>
              <a:t>Vygotsky</a:t>
            </a:r>
            <a:endParaRPr lang="en-US" dirty="0"/>
          </a:p>
        </p:txBody>
      </p:sp>
    </p:spTree>
    <p:extLst>
      <p:ext uri="{BB962C8B-B14F-4D97-AF65-F5344CB8AC3E}">
        <p14:creationId xmlns:p14="http://schemas.microsoft.com/office/powerpoint/2010/main" val="4691293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Symbolic Interactionism</a:t>
            </a:r>
            <a:br>
              <a:rPr lang="en-US" dirty="0" smtClean="0"/>
            </a:br>
            <a:r>
              <a:rPr lang="en-US" sz="3100" i="1" dirty="0" smtClean="0"/>
              <a:t>Understanding Human Interaction</a:t>
            </a:r>
            <a:endParaRPr lang="en-US" sz="3100" i="1" dirty="0"/>
          </a:p>
        </p:txBody>
      </p:sp>
      <p:sp>
        <p:nvSpPr>
          <p:cNvPr id="3" name="Content Placeholder 2"/>
          <p:cNvSpPr>
            <a:spLocks noGrp="1"/>
          </p:cNvSpPr>
          <p:nvPr>
            <p:ph idx="1"/>
          </p:nvPr>
        </p:nvSpPr>
        <p:spPr>
          <a:xfrm>
            <a:off x="457200" y="1600200"/>
            <a:ext cx="8511702" cy="4525963"/>
          </a:xfrm>
        </p:spPr>
        <p:txBody>
          <a:bodyPr>
            <a:normAutofit fontScale="92500" lnSpcReduction="10000"/>
          </a:bodyPr>
          <a:lstStyle/>
          <a:p>
            <a:r>
              <a:rPr lang="en-US" dirty="0" smtClean="0"/>
              <a:t>We define ourselves through what we believe about how others see us (the looking-glass self). </a:t>
            </a:r>
          </a:p>
          <a:p>
            <a:r>
              <a:rPr lang="en-US" dirty="0" smtClean="0"/>
              <a:t>Meaning is </a:t>
            </a:r>
            <a:r>
              <a:rPr lang="en-US" dirty="0"/>
              <a:t>derived </a:t>
            </a:r>
            <a:r>
              <a:rPr lang="en-US" dirty="0" smtClean="0"/>
              <a:t>from the </a:t>
            </a:r>
            <a:r>
              <a:rPr lang="en-US" dirty="0"/>
              <a:t>social interaction that one has with other </a:t>
            </a:r>
            <a:r>
              <a:rPr lang="en-US" dirty="0" smtClean="0"/>
              <a:t>humans</a:t>
            </a:r>
            <a:r>
              <a:rPr lang="en-US" dirty="0"/>
              <a:t>. The need to study human interaction. </a:t>
            </a:r>
            <a:endParaRPr lang="en-US" dirty="0" smtClean="0"/>
          </a:p>
          <a:p>
            <a:r>
              <a:rPr lang="en-US" dirty="0" smtClean="0"/>
              <a:t>These </a:t>
            </a:r>
            <a:r>
              <a:rPr lang="en-US" dirty="0"/>
              <a:t>meanings are </a:t>
            </a:r>
            <a:r>
              <a:rPr lang="en-US" dirty="0" smtClean="0"/>
              <a:t>modified through reflection based on language derived from symbolic understanding.</a:t>
            </a:r>
          </a:p>
          <a:p>
            <a:r>
              <a:rPr lang="en-US" dirty="0" smtClean="0"/>
              <a:t>The world is defined subjectively.</a:t>
            </a:r>
            <a:endParaRPr lang="en-US" dirty="0"/>
          </a:p>
        </p:txBody>
      </p:sp>
    </p:spTree>
    <p:extLst>
      <p:ext uri="{BB962C8B-B14F-4D97-AF65-F5344CB8AC3E}">
        <p14:creationId xmlns:p14="http://schemas.microsoft.com/office/powerpoint/2010/main" val="12856887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Positivism</a:t>
            </a:r>
            <a:br>
              <a:rPr lang="en-US" dirty="0" smtClean="0"/>
            </a:br>
            <a:r>
              <a:rPr lang="en-US" sz="3100" i="1" dirty="0" smtClean="0"/>
              <a:t>Understanding What is Most Likely </a:t>
            </a:r>
            <a:endParaRPr lang="en-US" i="1" dirty="0"/>
          </a:p>
        </p:txBody>
      </p:sp>
      <p:sp>
        <p:nvSpPr>
          <p:cNvPr id="3" name="Content Placeholder 2"/>
          <p:cNvSpPr>
            <a:spLocks noGrp="1"/>
          </p:cNvSpPr>
          <p:nvPr>
            <p:ph idx="1"/>
          </p:nvPr>
        </p:nvSpPr>
        <p:spPr/>
        <p:txBody>
          <a:bodyPr/>
          <a:lstStyle/>
          <a:p>
            <a:r>
              <a:rPr lang="en-US" dirty="0" smtClean="0"/>
              <a:t>Scientific verification</a:t>
            </a:r>
          </a:p>
          <a:p>
            <a:r>
              <a:rPr lang="en-US" dirty="0" smtClean="0"/>
              <a:t>Empiricism applied to understanding society</a:t>
            </a:r>
          </a:p>
          <a:p>
            <a:r>
              <a:rPr lang="en-US" dirty="0" smtClean="0"/>
              <a:t>Post positivism believes that </a:t>
            </a:r>
            <a:r>
              <a:rPr lang="en-US" i="1" dirty="0" smtClean="0"/>
              <a:t>truth</a:t>
            </a:r>
            <a:r>
              <a:rPr lang="en-US" dirty="0" smtClean="0"/>
              <a:t> cannot be known but that probabilities of truth can be established</a:t>
            </a:r>
            <a:endParaRPr lang="en-US" dirty="0"/>
          </a:p>
        </p:txBody>
      </p:sp>
    </p:spTree>
    <p:extLst>
      <p:ext uri="{BB962C8B-B14F-4D97-AF65-F5344CB8AC3E}">
        <p14:creationId xmlns:p14="http://schemas.microsoft.com/office/powerpoint/2010/main" val="17539451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431"/>
            <a:ext cx="8229600" cy="1143000"/>
          </a:xfrm>
        </p:spPr>
        <p:txBody>
          <a:bodyPr>
            <a:normAutofit fontScale="90000"/>
          </a:bodyPr>
          <a:lstStyle/>
          <a:p>
            <a:pPr>
              <a:defRPr/>
            </a:pPr>
            <a:r>
              <a:rPr lang="en-US" dirty="0" smtClean="0"/>
              <a:t>Qualitative Interpretive Frameworks</a:t>
            </a:r>
            <a:endParaRPr lang="en-US" dirty="0"/>
          </a:p>
        </p:txBody>
      </p:sp>
      <p:sp>
        <p:nvSpPr>
          <p:cNvPr id="19" name="Content Placeholder 18"/>
          <p:cNvSpPr>
            <a:spLocks noGrp="1"/>
          </p:cNvSpPr>
          <p:nvPr>
            <p:ph idx="1"/>
          </p:nvPr>
        </p:nvSpPr>
        <p:spPr>
          <a:xfrm>
            <a:off x="3657600" y="2438400"/>
            <a:ext cx="6248400" cy="3581400"/>
          </a:xfrm>
        </p:spPr>
        <p:txBody>
          <a:bodyPr/>
          <a:lstStyle/>
          <a:p>
            <a:pPr>
              <a:defRPr/>
            </a:pPr>
            <a:r>
              <a:rPr lang="en-US" sz="2800" dirty="0" smtClean="0"/>
              <a:t>Social Constructivism</a:t>
            </a:r>
          </a:p>
          <a:p>
            <a:pPr lvl="1">
              <a:defRPr/>
            </a:pPr>
            <a:r>
              <a:rPr lang="en-US" sz="2400" dirty="0" smtClean="0"/>
              <a:t>Understanding lived experiences</a:t>
            </a:r>
          </a:p>
          <a:p>
            <a:pPr>
              <a:defRPr/>
            </a:pPr>
            <a:r>
              <a:rPr lang="en-US" sz="2800" dirty="0" smtClean="0"/>
              <a:t>Pragmatism</a:t>
            </a:r>
          </a:p>
          <a:p>
            <a:pPr lvl="1">
              <a:defRPr/>
            </a:pPr>
            <a:r>
              <a:rPr lang="en-US" sz="2400" dirty="0" smtClean="0"/>
              <a:t>Determining best outcomes</a:t>
            </a:r>
          </a:p>
          <a:p>
            <a:pPr>
              <a:defRPr/>
            </a:pPr>
            <a:r>
              <a:rPr lang="en-US" sz="2800" dirty="0" smtClean="0"/>
              <a:t>Critical Theory</a:t>
            </a:r>
          </a:p>
          <a:p>
            <a:pPr lvl="1">
              <a:defRPr/>
            </a:pPr>
            <a:r>
              <a:rPr lang="en-US" sz="2400" dirty="0" smtClean="0"/>
              <a:t>Facilitating emancipation</a:t>
            </a:r>
          </a:p>
        </p:txBody>
      </p:sp>
      <p:grpSp>
        <p:nvGrpSpPr>
          <p:cNvPr id="24579" name="Group 10"/>
          <p:cNvGrpSpPr>
            <a:grpSpLocks/>
          </p:cNvGrpSpPr>
          <p:nvPr/>
        </p:nvGrpSpPr>
        <p:grpSpPr bwMode="auto">
          <a:xfrm>
            <a:off x="217145" y="1225824"/>
            <a:ext cx="2174875" cy="2022475"/>
            <a:chOff x="415180" y="2015732"/>
            <a:chExt cx="2175619" cy="2022868"/>
          </a:xfrm>
        </p:grpSpPr>
        <p:sp>
          <p:nvSpPr>
            <p:cNvPr id="7" name="Cloud 6"/>
            <p:cNvSpPr/>
            <p:nvPr/>
          </p:nvSpPr>
          <p:spPr bwMode="auto">
            <a:xfrm>
              <a:off x="415180" y="2015732"/>
              <a:ext cx="2175619" cy="2022868"/>
            </a:xfrm>
            <a:prstGeom prst="cloud">
              <a:avLst/>
            </a:prstGeom>
            <a:noFill/>
            <a:ln w="9525" cap="flat" cmpd="sng" algn="ctr">
              <a:solidFill>
                <a:schemeClr val="tx1"/>
              </a:solidFill>
              <a:prstDash val="solid"/>
              <a:round/>
              <a:headEnd type="none" w="med" len="med"/>
              <a:tailEnd type="none" w="med" len="med"/>
            </a:ln>
            <a:effectLst/>
            <a:extLst/>
          </p:spPr>
          <p:txBody>
            <a:bodyPr/>
            <a:lstStyle/>
            <a:p>
              <a:pPr>
                <a:defRPr/>
              </a:pPr>
              <a:endParaRPr lang="en-US"/>
            </a:p>
          </p:txBody>
        </p:sp>
        <p:sp>
          <p:nvSpPr>
            <p:cNvPr id="24587" name="TextBox 9"/>
            <p:cNvSpPr txBox="1">
              <a:spLocks noChangeArrowheads="1"/>
            </p:cNvSpPr>
            <p:nvPr/>
          </p:nvSpPr>
          <p:spPr bwMode="auto">
            <a:xfrm>
              <a:off x="801399" y="2667000"/>
              <a:ext cx="148460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Positivism</a:t>
              </a:r>
            </a:p>
          </p:txBody>
        </p:sp>
      </p:grpSp>
      <p:sp>
        <p:nvSpPr>
          <p:cNvPr id="13" name="Cloud 12"/>
          <p:cNvSpPr/>
          <p:nvPr/>
        </p:nvSpPr>
        <p:spPr bwMode="auto">
          <a:xfrm rot="10800000">
            <a:off x="533400" y="3470275"/>
            <a:ext cx="2174875" cy="2022475"/>
          </a:xfrm>
          <a:prstGeom prst="cloud">
            <a:avLst/>
          </a:prstGeom>
          <a:noFill/>
          <a:ln w="9525" cap="flat" cmpd="sng" algn="ctr">
            <a:solidFill>
              <a:schemeClr val="tx1"/>
            </a:solidFill>
            <a:prstDash val="solid"/>
            <a:round/>
            <a:headEnd type="none" w="med" len="med"/>
            <a:tailEnd type="none" w="med" len="med"/>
          </a:ln>
          <a:effectLst/>
          <a:extLst/>
        </p:spPr>
        <p:txBody>
          <a:bodyPr/>
          <a:lstStyle/>
          <a:p>
            <a:pPr>
              <a:defRPr/>
            </a:pPr>
            <a:endParaRPr lang="en-US"/>
          </a:p>
        </p:txBody>
      </p:sp>
      <p:sp>
        <p:nvSpPr>
          <p:cNvPr id="24581" name="TextBox 13"/>
          <p:cNvSpPr txBox="1">
            <a:spLocks noChangeArrowheads="1"/>
          </p:cNvSpPr>
          <p:nvPr/>
        </p:nvSpPr>
        <p:spPr bwMode="auto">
          <a:xfrm>
            <a:off x="685800" y="4262438"/>
            <a:ext cx="1928813"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Interpretivism</a:t>
            </a:r>
          </a:p>
        </p:txBody>
      </p:sp>
      <p:grpSp>
        <p:nvGrpSpPr>
          <p:cNvPr id="23" name="Group 22"/>
          <p:cNvGrpSpPr>
            <a:grpSpLocks/>
          </p:cNvGrpSpPr>
          <p:nvPr/>
        </p:nvGrpSpPr>
        <p:grpSpPr bwMode="auto">
          <a:xfrm>
            <a:off x="2743200" y="2743200"/>
            <a:ext cx="762000" cy="2286000"/>
            <a:chOff x="2743200" y="2743200"/>
            <a:chExt cx="762000" cy="2286000"/>
          </a:xfrm>
        </p:grpSpPr>
        <p:sp>
          <p:nvSpPr>
            <p:cNvPr id="24584" name="Left Arrow 19"/>
            <p:cNvSpPr>
              <a:spLocks noChangeArrowheads="1"/>
            </p:cNvSpPr>
            <p:nvPr/>
          </p:nvSpPr>
          <p:spPr bwMode="auto">
            <a:xfrm>
              <a:off x="2743200" y="3962400"/>
              <a:ext cx="685800" cy="1066800"/>
            </a:xfrm>
            <a:prstGeom prst="leftArrow">
              <a:avLst>
                <a:gd name="adj1" fmla="val 50000"/>
                <a:gd name="adj2" fmla="val 50000"/>
              </a:avLst>
            </a:prstGeom>
            <a:solidFill>
              <a:schemeClr val="tx1"/>
            </a:solidFill>
            <a:ln w="9525">
              <a:solidFill>
                <a:schemeClr val="tx1"/>
              </a:solidFill>
              <a:round/>
              <a:headEnd/>
              <a:tailEnd/>
            </a:ln>
          </p:spPr>
          <p:txBody>
            <a:bodyPr/>
            <a:lstStyle/>
            <a:p>
              <a:endParaRPr lang="en-US"/>
            </a:p>
          </p:txBody>
        </p:sp>
        <p:cxnSp>
          <p:nvCxnSpPr>
            <p:cNvPr id="22" name="Straight Connector 21"/>
            <p:cNvCxnSpPr/>
            <p:nvPr/>
          </p:nvCxnSpPr>
          <p:spPr bwMode="auto">
            <a:xfrm>
              <a:off x="3505200" y="2743200"/>
              <a:ext cx="0" cy="228600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
        <p:nvSpPr>
          <p:cNvPr id="25" name="Left Arrow 24"/>
          <p:cNvSpPr/>
          <p:nvPr/>
        </p:nvSpPr>
        <p:spPr bwMode="auto">
          <a:xfrm rot="1135757">
            <a:off x="2514600" y="2209800"/>
            <a:ext cx="685800" cy="1066800"/>
          </a:xfrm>
          <a:prstGeom prst="leftArrow">
            <a:avLst/>
          </a:prstGeom>
          <a:solidFill>
            <a:schemeClr val="bg1">
              <a:lumMod val="75000"/>
            </a:schemeClr>
          </a:solidFill>
          <a:ln w="9525" cap="flat" cmpd="sng" algn="ctr">
            <a:noFill/>
            <a:prstDash val="solid"/>
            <a:round/>
            <a:headEnd type="none" w="med" len="med"/>
            <a:tailEnd type="none" w="med" len="med"/>
          </a:ln>
          <a:effectLst/>
          <a:extLst/>
        </p:spPr>
        <p:txBody>
          <a:bodyPr/>
          <a:lstStyle/>
          <a:p>
            <a:pPr>
              <a:defRPr/>
            </a:pPr>
            <a:endParaRPr lang="en-US"/>
          </a:p>
        </p:txBody>
      </p:sp>
    </p:spTree>
    <p:extLst>
      <p:ext uri="{BB962C8B-B14F-4D97-AF65-F5344CB8AC3E}">
        <p14:creationId xmlns:p14="http://schemas.microsoft.com/office/powerpoint/2010/main" val="8461780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Why This Is Important</a:t>
            </a:r>
            <a:endParaRPr lang="en-US" dirty="0"/>
          </a:p>
        </p:txBody>
      </p:sp>
      <p:sp>
        <p:nvSpPr>
          <p:cNvPr id="3" name="Content Placeholder 2"/>
          <p:cNvSpPr>
            <a:spLocks noGrp="1"/>
          </p:cNvSpPr>
          <p:nvPr>
            <p:ph idx="1"/>
          </p:nvPr>
        </p:nvSpPr>
        <p:spPr/>
        <p:txBody>
          <a:bodyPr/>
          <a:lstStyle/>
          <a:p>
            <a:pPr>
              <a:defRPr/>
            </a:pPr>
            <a:r>
              <a:rPr lang="en-US" dirty="0" err="1" smtClean="0"/>
              <a:t>Positionality</a:t>
            </a:r>
            <a:endParaRPr lang="en-US" dirty="0" smtClean="0"/>
          </a:p>
          <a:p>
            <a:pPr>
              <a:defRPr/>
            </a:pPr>
            <a:r>
              <a:rPr lang="en-US" dirty="0" smtClean="0"/>
              <a:t>How you gather and analyze data is influenced by what you intend to do with the results.</a:t>
            </a:r>
          </a:p>
          <a:p>
            <a:pPr marL="457200" lvl="1" indent="0" algn="ctr">
              <a:buFontTx/>
              <a:buNone/>
              <a:defRPr/>
            </a:pPr>
            <a:r>
              <a:rPr lang="en-US" dirty="0"/>
              <a:t>d</a:t>
            </a:r>
            <a:r>
              <a:rPr lang="en-US" dirty="0" smtClean="0"/>
              <a:t>ifferent purposes—different processes</a:t>
            </a:r>
          </a:p>
          <a:p>
            <a:pPr>
              <a:defRPr/>
            </a:pPr>
            <a:r>
              <a:rPr lang="en-US" dirty="0" smtClean="0"/>
              <a:t>You have to be careful that you get the right study design for the right purpose.</a:t>
            </a:r>
            <a:endParaRPr lang="en-US" dirty="0"/>
          </a:p>
        </p:txBody>
      </p:sp>
    </p:spTree>
    <p:extLst>
      <p:ext uri="{BB962C8B-B14F-4D97-AF65-F5344CB8AC3E}">
        <p14:creationId xmlns:p14="http://schemas.microsoft.com/office/powerpoint/2010/main" val="10777086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082" y="264699"/>
            <a:ext cx="8229600" cy="1143000"/>
          </a:xfrm>
        </p:spPr>
        <p:txBody>
          <a:bodyPr/>
          <a:lstStyle/>
          <a:p>
            <a:r>
              <a:rPr lang="en-US" dirty="0" smtClean="0"/>
              <a:t>John Creswell</a:t>
            </a:r>
            <a:endParaRPr lang="en-US" dirty="0"/>
          </a:p>
        </p:txBody>
      </p:sp>
      <p:sp>
        <p:nvSpPr>
          <p:cNvPr id="3" name="Content Placeholder 2"/>
          <p:cNvSpPr>
            <a:spLocks noGrp="1"/>
          </p:cNvSpPr>
          <p:nvPr>
            <p:ph idx="1"/>
          </p:nvPr>
        </p:nvSpPr>
        <p:spPr>
          <a:xfrm>
            <a:off x="457200" y="2246243"/>
            <a:ext cx="8229600" cy="4525963"/>
          </a:xfrm>
        </p:spPr>
        <p:txBody>
          <a:bodyPr/>
          <a:lstStyle/>
          <a:p>
            <a:r>
              <a:rPr lang="en-US" dirty="0" smtClean="0"/>
              <a:t>University of Nebraska</a:t>
            </a:r>
          </a:p>
          <a:p>
            <a:endParaRPr lang="en-US" dirty="0" smtClean="0"/>
          </a:p>
          <a:p>
            <a:endParaRPr lang="en-US" dirty="0"/>
          </a:p>
          <a:p>
            <a:pPr marL="465138" indent="-465138">
              <a:buNone/>
            </a:pPr>
            <a:r>
              <a:rPr lang="en-US" dirty="0" smtClean="0"/>
              <a:t>Creswell, J. W. (2013</a:t>
            </a:r>
            <a:r>
              <a:rPr lang="en-US" i="1" dirty="0" smtClean="0"/>
              <a:t>). Qualitative inquiry and research design: Choosing among five approaches</a:t>
            </a:r>
            <a:r>
              <a:rPr lang="en-US" dirty="0" smtClean="0"/>
              <a:t> (3</a:t>
            </a:r>
            <a:r>
              <a:rPr lang="en-US" baseline="30000" dirty="0" smtClean="0"/>
              <a:t>rd</a:t>
            </a:r>
            <a:r>
              <a:rPr lang="en-US" dirty="0" smtClean="0"/>
              <a:t> ed.). Los Angeles, CA: Sage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8235" y="422053"/>
            <a:ext cx="2157896" cy="2162119"/>
          </a:xfrm>
          <a:prstGeom prst="rect">
            <a:avLst/>
          </a:prstGeom>
        </p:spPr>
      </p:pic>
    </p:spTree>
    <p:extLst>
      <p:ext uri="{BB962C8B-B14F-4D97-AF65-F5344CB8AC3E}">
        <p14:creationId xmlns:p14="http://schemas.microsoft.com/office/powerpoint/2010/main" val="11728404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Creswell’s 5 Methods</a:t>
            </a:r>
            <a:endParaRPr lang="en-US" dirty="0"/>
          </a:p>
        </p:txBody>
      </p:sp>
      <p:sp>
        <p:nvSpPr>
          <p:cNvPr id="3" name="Content Placeholder 2"/>
          <p:cNvSpPr>
            <a:spLocks noGrp="1"/>
          </p:cNvSpPr>
          <p:nvPr>
            <p:ph idx="1"/>
          </p:nvPr>
        </p:nvSpPr>
        <p:spPr>
          <a:xfrm>
            <a:off x="457200" y="1525054"/>
            <a:ext cx="8229600" cy="4525963"/>
          </a:xfrm>
        </p:spPr>
        <p:txBody>
          <a:bodyPr/>
          <a:lstStyle/>
          <a:p>
            <a:r>
              <a:rPr lang="en-US" dirty="0" smtClean="0"/>
              <a:t>There are many, many more and many variations of each.</a:t>
            </a:r>
          </a:p>
          <a:p>
            <a:r>
              <a:rPr lang="en-US" dirty="0" smtClean="0"/>
              <a:t>There is a continuum of the degree to which specific procedures should be used with each method. Creswell tends to be in the middle.</a:t>
            </a:r>
          </a:p>
          <a:p>
            <a:endParaRPr lang="en-US" dirty="0" smtClean="0"/>
          </a:p>
          <a:p>
            <a:endParaRPr lang="en-US" dirty="0"/>
          </a:p>
        </p:txBody>
      </p:sp>
    </p:spTree>
    <p:extLst>
      <p:ext uri="{BB962C8B-B14F-4D97-AF65-F5344CB8AC3E}">
        <p14:creationId xmlns:p14="http://schemas.microsoft.com/office/powerpoint/2010/main" val="17650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Subjectivity</a:t>
            </a:r>
            <a:endParaRPr lang="en-US" dirty="0"/>
          </a:p>
        </p:txBody>
      </p:sp>
      <p:sp>
        <p:nvSpPr>
          <p:cNvPr id="3" name="Content Placeholder 2"/>
          <p:cNvSpPr>
            <a:spLocks noGrp="1"/>
          </p:cNvSpPr>
          <p:nvPr>
            <p:ph idx="1"/>
          </p:nvPr>
        </p:nvSpPr>
        <p:spPr/>
        <p:txBody>
          <a:bodyPr/>
          <a:lstStyle/>
          <a:p>
            <a:r>
              <a:rPr lang="en-US" dirty="0"/>
              <a:t>T</a:t>
            </a:r>
            <a:r>
              <a:rPr lang="en-US" dirty="0" smtClean="0"/>
              <a:t>he </a:t>
            </a:r>
            <a:r>
              <a:rPr lang="en-US" dirty="0"/>
              <a:t>perceptions, experiences, expectations, personal or cultural understanding, and beliefs specific to a </a:t>
            </a:r>
            <a:r>
              <a:rPr lang="en-US" dirty="0" smtClean="0"/>
              <a:t>person that influence </a:t>
            </a:r>
            <a:r>
              <a:rPr lang="en-US" dirty="0"/>
              <a:t>and </a:t>
            </a:r>
            <a:r>
              <a:rPr lang="en-US" dirty="0" smtClean="0"/>
              <a:t>inform an individual’s </a:t>
            </a:r>
            <a:r>
              <a:rPr lang="en-US" dirty="0"/>
              <a:t>judgments about truth or reality. </a:t>
            </a:r>
          </a:p>
        </p:txBody>
      </p:sp>
    </p:spTree>
    <p:extLst>
      <p:ext uri="{BB962C8B-B14F-4D97-AF65-F5344CB8AC3E}">
        <p14:creationId xmlns:p14="http://schemas.microsoft.com/office/powerpoint/2010/main" val="4091234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dirty="0" smtClean="0"/>
              <a:t>Narrative Research</a:t>
            </a:r>
            <a:endParaRPr lang="en-US" sz="4000" dirty="0"/>
          </a:p>
        </p:txBody>
      </p:sp>
      <p:sp>
        <p:nvSpPr>
          <p:cNvPr id="3" name="Content Placeholder 2"/>
          <p:cNvSpPr>
            <a:spLocks noGrp="1"/>
          </p:cNvSpPr>
          <p:nvPr>
            <p:ph idx="1"/>
          </p:nvPr>
        </p:nvSpPr>
        <p:spPr>
          <a:xfrm>
            <a:off x="457200" y="1600200"/>
            <a:ext cx="8410620" cy="4525963"/>
          </a:xfrm>
        </p:spPr>
        <p:txBody>
          <a:bodyPr>
            <a:normAutofit lnSpcReduction="10000"/>
          </a:bodyPr>
          <a:lstStyle/>
          <a:p>
            <a:pPr>
              <a:defRPr/>
            </a:pPr>
            <a:r>
              <a:rPr lang="en-US" sz="2800" dirty="0" smtClean="0"/>
              <a:t>Interpretive framework</a:t>
            </a:r>
          </a:p>
          <a:p>
            <a:pPr lvl="1">
              <a:defRPr/>
            </a:pPr>
            <a:r>
              <a:rPr lang="en-US" sz="2400" dirty="0" smtClean="0"/>
              <a:t>Usually symbolic interactionism</a:t>
            </a:r>
          </a:p>
          <a:p>
            <a:pPr>
              <a:defRPr/>
            </a:pPr>
            <a:r>
              <a:rPr lang="en-US" sz="2800" dirty="0" smtClean="0"/>
              <a:t>Purpose</a:t>
            </a:r>
          </a:p>
          <a:p>
            <a:pPr lvl="1">
              <a:defRPr/>
            </a:pPr>
            <a:r>
              <a:rPr lang="en-US" sz="2400" dirty="0" smtClean="0"/>
              <a:t>Examining experience through personal stories</a:t>
            </a:r>
          </a:p>
          <a:p>
            <a:pPr>
              <a:defRPr/>
            </a:pPr>
            <a:r>
              <a:rPr lang="en-US" sz="2800" dirty="0" smtClean="0"/>
              <a:t>Data</a:t>
            </a:r>
          </a:p>
          <a:p>
            <a:pPr lvl="1">
              <a:defRPr/>
            </a:pPr>
            <a:r>
              <a:rPr lang="en-US" sz="2400" dirty="0" smtClean="0"/>
              <a:t>The stories from one or a few respondents</a:t>
            </a:r>
          </a:p>
          <a:p>
            <a:pPr lvl="1">
              <a:defRPr/>
            </a:pPr>
            <a:r>
              <a:rPr lang="en-US" sz="2400" dirty="0" smtClean="0"/>
              <a:t>Interviews but could include other forms</a:t>
            </a:r>
          </a:p>
          <a:p>
            <a:pPr>
              <a:defRPr/>
            </a:pPr>
            <a:r>
              <a:rPr lang="en-US" sz="2800" dirty="0" smtClean="0"/>
              <a:t>Analysis</a:t>
            </a:r>
          </a:p>
          <a:p>
            <a:pPr lvl="1">
              <a:defRPr/>
            </a:pPr>
            <a:r>
              <a:rPr lang="en-US" sz="2400" dirty="0" smtClean="0"/>
              <a:t>Usually analyzed thematically (</a:t>
            </a:r>
            <a:r>
              <a:rPr lang="en-US" sz="2400" dirty="0" err="1" smtClean="0"/>
              <a:t>restorying</a:t>
            </a:r>
            <a:r>
              <a:rPr lang="en-US" sz="2400" dirty="0" smtClean="0"/>
              <a:t>)</a:t>
            </a:r>
          </a:p>
        </p:txBody>
      </p:sp>
    </p:spTree>
    <p:extLst>
      <p:ext uri="{BB962C8B-B14F-4D97-AF65-F5344CB8AC3E}">
        <p14:creationId xmlns:p14="http://schemas.microsoft.com/office/powerpoint/2010/main" val="9204684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dirty="0"/>
              <a:t>Phenomenological Research</a:t>
            </a:r>
          </a:p>
        </p:txBody>
      </p:sp>
      <p:sp>
        <p:nvSpPr>
          <p:cNvPr id="3" name="Content Placeholder 2"/>
          <p:cNvSpPr>
            <a:spLocks noGrp="1"/>
          </p:cNvSpPr>
          <p:nvPr>
            <p:ph idx="1"/>
          </p:nvPr>
        </p:nvSpPr>
        <p:spPr>
          <a:xfrm>
            <a:off x="457200" y="1600200"/>
            <a:ext cx="8410620" cy="4525963"/>
          </a:xfrm>
        </p:spPr>
        <p:txBody>
          <a:bodyPr>
            <a:normAutofit fontScale="92500" lnSpcReduction="20000"/>
          </a:bodyPr>
          <a:lstStyle/>
          <a:p>
            <a:pPr>
              <a:defRPr/>
            </a:pPr>
            <a:r>
              <a:rPr lang="en-US" sz="2800" dirty="0" smtClean="0"/>
              <a:t>Interpretive framework</a:t>
            </a:r>
          </a:p>
          <a:p>
            <a:pPr lvl="1">
              <a:defRPr/>
            </a:pPr>
            <a:r>
              <a:rPr lang="en-US" sz="2400" dirty="0" smtClean="0"/>
              <a:t>Usually social constructivist</a:t>
            </a:r>
          </a:p>
          <a:p>
            <a:pPr>
              <a:defRPr/>
            </a:pPr>
            <a:r>
              <a:rPr lang="en-US" sz="2800" dirty="0" smtClean="0"/>
              <a:t>Purpose</a:t>
            </a:r>
          </a:p>
          <a:p>
            <a:pPr lvl="1">
              <a:defRPr/>
            </a:pPr>
            <a:r>
              <a:rPr lang="en-US" sz="2400" dirty="0" smtClean="0"/>
              <a:t>Establishing the </a:t>
            </a:r>
            <a:r>
              <a:rPr lang="en-US" sz="2400" i="1" dirty="0" smtClean="0"/>
              <a:t>shared</a:t>
            </a:r>
            <a:r>
              <a:rPr lang="en-US" sz="2400" dirty="0" smtClean="0"/>
              <a:t> </a:t>
            </a:r>
            <a:r>
              <a:rPr lang="en-US" sz="2400" i="1" dirty="0" smtClean="0"/>
              <a:t>essence</a:t>
            </a:r>
            <a:r>
              <a:rPr lang="en-US" sz="2400" dirty="0" smtClean="0"/>
              <a:t> of a phenomenon through lived experience</a:t>
            </a:r>
          </a:p>
          <a:p>
            <a:pPr>
              <a:defRPr/>
            </a:pPr>
            <a:r>
              <a:rPr lang="en-US" sz="2800" dirty="0" smtClean="0"/>
              <a:t>Data</a:t>
            </a:r>
          </a:p>
          <a:p>
            <a:pPr lvl="1">
              <a:defRPr/>
            </a:pPr>
            <a:r>
              <a:rPr lang="en-US" sz="2400" dirty="0" smtClean="0"/>
              <a:t>Exploration with a small group</a:t>
            </a:r>
          </a:p>
          <a:p>
            <a:pPr lvl="1">
              <a:defRPr/>
            </a:pPr>
            <a:r>
              <a:rPr lang="en-US" sz="2400" dirty="0" smtClean="0"/>
              <a:t>Interviews</a:t>
            </a:r>
          </a:p>
          <a:p>
            <a:pPr>
              <a:defRPr/>
            </a:pPr>
            <a:r>
              <a:rPr lang="en-US" sz="2800" dirty="0" smtClean="0"/>
              <a:t>Analysis</a:t>
            </a:r>
          </a:p>
          <a:p>
            <a:pPr lvl="1">
              <a:defRPr/>
            </a:pPr>
            <a:r>
              <a:rPr lang="en-US" sz="2400" dirty="0" smtClean="0"/>
              <a:t>Usually analyzed thematically (coding)</a:t>
            </a:r>
          </a:p>
          <a:p>
            <a:pPr lvl="1">
              <a:defRPr/>
            </a:pPr>
            <a:r>
              <a:rPr lang="en-US" sz="2400" dirty="0" smtClean="0"/>
              <a:t>Bracketing (removing influences of prior experience)</a:t>
            </a:r>
          </a:p>
        </p:txBody>
      </p:sp>
    </p:spTree>
    <p:extLst>
      <p:ext uri="{BB962C8B-B14F-4D97-AF65-F5344CB8AC3E}">
        <p14:creationId xmlns:p14="http://schemas.microsoft.com/office/powerpoint/2010/main" val="19891012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dirty="0"/>
              <a:t>Grounded Theory Research</a:t>
            </a:r>
          </a:p>
        </p:txBody>
      </p:sp>
      <p:sp>
        <p:nvSpPr>
          <p:cNvPr id="3" name="Content Placeholder 2"/>
          <p:cNvSpPr>
            <a:spLocks noGrp="1"/>
          </p:cNvSpPr>
          <p:nvPr>
            <p:ph idx="1"/>
          </p:nvPr>
        </p:nvSpPr>
        <p:spPr>
          <a:xfrm>
            <a:off x="457200" y="1600200"/>
            <a:ext cx="8410620" cy="4525963"/>
          </a:xfrm>
        </p:spPr>
        <p:txBody>
          <a:bodyPr>
            <a:normAutofit fontScale="92500" lnSpcReduction="10000"/>
          </a:bodyPr>
          <a:lstStyle/>
          <a:p>
            <a:pPr>
              <a:defRPr/>
            </a:pPr>
            <a:r>
              <a:rPr lang="en-US" sz="2800" dirty="0" smtClean="0"/>
              <a:t>Interpretive framework</a:t>
            </a:r>
          </a:p>
          <a:p>
            <a:pPr lvl="1">
              <a:defRPr/>
            </a:pPr>
            <a:r>
              <a:rPr lang="en-US" sz="2400" dirty="0" smtClean="0"/>
              <a:t>Usually social constructivist</a:t>
            </a:r>
          </a:p>
          <a:p>
            <a:pPr>
              <a:defRPr/>
            </a:pPr>
            <a:r>
              <a:rPr lang="en-US" sz="2800" dirty="0" smtClean="0"/>
              <a:t>Purpose</a:t>
            </a:r>
          </a:p>
          <a:p>
            <a:pPr lvl="1">
              <a:defRPr/>
            </a:pPr>
            <a:r>
              <a:rPr lang="en-US" sz="2400" dirty="0"/>
              <a:t>Generation of a unified theoretical explanation</a:t>
            </a:r>
          </a:p>
          <a:p>
            <a:pPr>
              <a:defRPr/>
            </a:pPr>
            <a:r>
              <a:rPr lang="en-US" sz="2800" dirty="0" smtClean="0"/>
              <a:t>Data</a:t>
            </a:r>
          </a:p>
          <a:p>
            <a:pPr lvl="1">
              <a:defRPr/>
            </a:pPr>
            <a:r>
              <a:rPr lang="en-US" sz="2400" dirty="0" smtClean="0"/>
              <a:t>Exploration of processes </a:t>
            </a:r>
            <a:r>
              <a:rPr lang="en-US" sz="2400" dirty="0"/>
              <a:t>over time</a:t>
            </a:r>
          </a:p>
          <a:p>
            <a:pPr lvl="1">
              <a:defRPr/>
            </a:pPr>
            <a:r>
              <a:rPr lang="en-US" sz="2400" dirty="0" smtClean="0"/>
              <a:t>All possible sources</a:t>
            </a:r>
          </a:p>
          <a:p>
            <a:pPr>
              <a:defRPr/>
            </a:pPr>
            <a:r>
              <a:rPr lang="en-US" sz="2800" dirty="0" smtClean="0"/>
              <a:t>Analysis</a:t>
            </a:r>
          </a:p>
          <a:p>
            <a:pPr lvl="1">
              <a:defRPr/>
            </a:pPr>
            <a:r>
              <a:rPr lang="en-US" sz="2400" dirty="0" smtClean="0"/>
              <a:t>Coding categories</a:t>
            </a:r>
          </a:p>
          <a:p>
            <a:pPr lvl="1">
              <a:defRPr/>
            </a:pPr>
            <a:r>
              <a:rPr lang="en-US" sz="2400" dirty="0" smtClean="0"/>
              <a:t>Constant comparative</a:t>
            </a:r>
          </a:p>
        </p:txBody>
      </p:sp>
    </p:spTree>
    <p:extLst>
      <p:ext uri="{BB962C8B-B14F-4D97-AF65-F5344CB8AC3E}">
        <p14:creationId xmlns:p14="http://schemas.microsoft.com/office/powerpoint/2010/main" val="9467254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dirty="0"/>
              <a:t>Ethnographic Research</a:t>
            </a:r>
          </a:p>
        </p:txBody>
      </p:sp>
      <p:sp>
        <p:nvSpPr>
          <p:cNvPr id="3" name="Content Placeholder 2"/>
          <p:cNvSpPr>
            <a:spLocks noGrp="1"/>
          </p:cNvSpPr>
          <p:nvPr>
            <p:ph idx="1"/>
          </p:nvPr>
        </p:nvSpPr>
        <p:spPr>
          <a:xfrm>
            <a:off x="457200" y="1600200"/>
            <a:ext cx="8410620" cy="4525963"/>
          </a:xfrm>
        </p:spPr>
        <p:txBody>
          <a:bodyPr>
            <a:normAutofit fontScale="92500" lnSpcReduction="10000"/>
          </a:bodyPr>
          <a:lstStyle/>
          <a:p>
            <a:pPr>
              <a:defRPr/>
            </a:pPr>
            <a:r>
              <a:rPr lang="en-US" sz="2800" dirty="0" smtClean="0"/>
              <a:t>Interpretive framework</a:t>
            </a:r>
          </a:p>
          <a:p>
            <a:pPr lvl="1">
              <a:defRPr/>
            </a:pPr>
            <a:r>
              <a:rPr lang="en-US" sz="2400" dirty="0" smtClean="0"/>
              <a:t>Usually social constructivist</a:t>
            </a:r>
          </a:p>
          <a:p>
            <a:pPr>
              <a:defRPr/>
            </a:pPr>
            <a:r>
              <a:rPr lang="en-US" sz="2800" dirty="0" smtClean="0"/>
              <a:t>Purpose</a:t>
            </a:r>
          </a:p>
          <a:p>
            <a:pPr lvl="1">
              <a:defRPr/>
            </a:pPr>
            <a:r>
              <a:rPr lang="en-US" sz="2400" dirty="0"/>
              <a:t>Generation of shared patterns within a </a:t>
            </a:r>
            <a:r>
              <a:rPr lang="en-US" sz="2400" dirty="0" smtClean="0"/>
              <a:t>group (culture)</a:t>
            </a:r>
            <a:endParaRPr lang="en-US" sz="2400" dirty="0"/>
          </a:p>
          <a:p>
            <a:pPr>
              <a:defRPr/>
            </a:pPr>
            <a:r>
              <a:rPr lang="en-US" sz="2800" dirty="0" smtClean="0"/>
              <a:t>Data</a:t>
            </a:r>
          </a:p>
          <a:p>
            <a:pPr lvl="1">
              <a:defRPr/>
            </a:pPr>
            <a:r>
              <a:rPr lang="en-US" sz="2400" dirty="0"/>
              <a:t>Examines social organization through fieldwork</a:t>
            </a:r>
          </a:p>
          <a:p>
            <a:pPr lvl="1">
              <a:defRPr/>
            </a:pPr>
            <a:r>
              <a:rPr lang="en-US" sz="2400" dirty="0" smtClean="0"/>
              <a:t>All possible sources</a:t>
            </a:r>
          </a:p>
          <a:p>
            <a:pPr lvl="1">
              <a:defRPr/>
            </a:pPr>
            <a:r>
              <a:rPr lang="en-US" sz="2400" dirty="0" smtClean="0"/>
              <a:t>Gathering of direct quotations</a:t>
            </a:r>
          </a:p>
          <a:p>
            <a:pPr>
              <a:defRPr/>
            </a:pPr>
            <a:r>
              <a:rPr lang="en-US" sz="2800" dirty="0" smtClean="0"/>
              <a:t>Analysis</a:t>
            </a:r>
          </a:p>
          <a:p>
            <a:pPr lvl="1">
              <a:defRPr/>
            </a:pPr>
            <a:r>
              <a:rPr lang="en-US" sz="2400" dirty="0"/>
              <a:t>Usually analyzed </a:t>
            </a:r>
            <a:r>
              <a:rPr lang="en-US" sz="2400" dirty="0" smtClean="0"/>
              <a:t>thematically (coding)</a:t>
            </a:r>
            <a:endParaRPr lang="en-US" sz="2400" dirty="0"/>
          </a:p>
        </p:txBody>
      </p:sp>
    </p:spTree>
    <p:extLst>
      <p:ext uri="{BB962C8B-B14F-4D97-AF65-F5344CB8AC3E}">
        <p14:creationId xmlns:p14="http://schemas.microsoft.com/office/powerpoint/2010/main" val="9088017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dirty="0"/>
              <a:t>Case Study Research</a:t>
            </a:r>
          </a:p>
        </p:txBody>
      </p:sp>
      <p:sp>
        <p:nvSpPr>
          <p:cNvPr id="3" name="Content Placeholder 2"/>
          <p:cNvSpPr>
            <a:spLocks noGrp="1"/>
          </p:cNvSpPr>
          <p:nvPr>
            <p:ph idx="1"/>
          </p:nvPr>
        </p:nvSpPr>
        <p:spPr>
          <a:xfrm>
            <a:off x="457200" y="1600200"/>
            <a:ext cx="8410620" cy="4525963"/>
          </a:xfrm>
        </p:spPr>
        <p:txBody>
          <a:bodyPr>
            <a:normAutofit lnSpcReduction="10000"/>
          </a:bodyPr>
          <a:lstStyle/>
          <a:p>
            <a:pPr>
              <a:defRPr/>
            </a:pPr>
            <a:r>
              <a:rPr lang="en-US" sz="2800" dirty="0" smtClean="0"/>
              <a:t>Interpretive framework</a:t>
            </a:r>
          </a:p>
          <a:p>
            <a:pPr lvl="1">
              <a:defRPr/>
            </a:pPr>
            <a:r>
              <a:rPr lang="en-US" sz="2400" dirty="0" smtClean="0"/>
              <a:t>Usually social constructivist</a:t>
            </a:r>
          </a:p>
          <a:p>
            <a:pPr>
              <a:defRPr/>
            </a:pPr>
            <a:r>
              <a:rPr lang="en-US" sz="2800" dirty="0" smtClean="0"/>
              <a:t>Purpose</a:t>
            </a:r>
          </a:p>
          <a:p>
            <a:pPr lvl="1">
              <a:defRPr/>
            </a:pPr>
            <a:r>
              <a:rPr lang="en-US" sz="2400" dirty="0"/>
              <a:t>Generation of </a:t>
            </a:r>
            <a:r>
              <a:rPr lang="en-US" sz="2400" i="1" dirty="0" smtClean="0"/>
              <a:t>assertions</a:t>
            </a:r>
            <a:r>
              <a:rPr lang="en-US" sz="2400" dirty="0" smtClean="0"/>
              <a:t> about a </a:t>
            </a:r>
            <a:r>
              <a:rPr lang="en-US" sz="2400" dirty="0"/>
              <a:t>case</a:t>
            </a:r>
          </a:p>
          <a:p>
            <a:pPr>
              <a:defRPr/>
            </a:pPr>
            <a:r>
              <a:rPr lang="en-US" sz="2800" dirty="0" smtClean="0"/>
              <a:t>Data</a:t>
            </a:r>
          </a:p>
          <a:p>
            <a:pPr lvl="1">
              <a:defRPr/>
            </a:pPr>
            <a:r>
              <a:rPr lang="en-US" sz="2400" dirty="0"/>
              <a:t>Examines </a:t>
            </a:r>
            <a:r>
              <a:rPr lang="en-US" sz="2400" dirty="0" smtClean="0"/>
              <a:t>an </a:t>
            </a:r>
            <a:r>
              <a:rPr lang="en-US" sz="2400" dirty="0"/>
              <a:t>individual or a small group usually</a:t>
            </a:r>
          </a:p>
          <a:p>
            <a:pPr lvl="1">
              <a:defRPr/>
            </a:pPr>
            <a:r>
              <a:rPr lang="en-US" sz="2400" dirty="0" smtClean="0"/>
              <a:t>All possible sources</a:t>
            </a:r>
          </a:p>
          <a:p>
            <a:pPr>
              <a:defRPr/>
            </a:pPr>
            <a:r>
              <a:rPr lang="en-US" sz="2800" dirty="0" smtClean="0"/>
              <a:t>Analysis</a:t>
            </a:r>
          </a:p>
          <a:p>
            <a:pPr lvl="1">
              <a:defRPr/>
            </a:pPr>
            <a:r>
              <a:rPr lang="en-US" sz="2400" dirty="0" smtClean="0"/>
              <a:t>A case description</a:t>
            </a:r>
            <a:endParaRPr lang="en-US" sz="2400" dirty="0"/>
          </a:p>
        </p:txBody>
      </p:sp>
    </p:spTree>
    <p:extLst>
      <p:ext uri="{BB962C8B-B14F-4D97-AF65-F5344CB8AC3E}">
        <p14:creationId xmlns:p14="http://schemas.microsoft.com/office/powerpoint/2010/main" val="13270962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about pragmatism </a:t>
            </a:r>
            <a:br>
              <a:rPr lang="en-US" dirty="0" smtClean="0"/>
            </a:br>
            <a:r>
              <a:rPr lang="en-US" dirty="0" smtClean="0"/>
              <a:t>and critical theory?</a:t>
            </a:r>
            <a:endParaRPr lang="en-US" dirty="0"/>
          </a:p>
        </p:txBody>
      </p:sp>
      <p:sp>
        <p:nvSpPr>
          <p:cNvPr id="3" name="Content Placeholder 2"/>
          <p:cNvSpPr>
            <a:spLocks noGrp="1"/>
          </p:cNvSpPr>
          <p:nvPr>
            <p:ph idx="1"/>
          </p:nvPr>
        </p:nvSpPr>
        <p:spPr/>
        <p:txBody>
          <a:bodyPr/>
          <a:lstStyle/>
          <a:p>
            <a:endParaRPr lang="en-US" dirty="0" smtClean="0"/>
          </a:p>
          <a:p>
            <a:r>
              <a:rPr lang="en-US" dirty="0" smtClean="0"/>
              <a:t>Narrative</a:t>
            </a:r>
          </a:p>
          <a:p>
            <a:r>
              <a:rPr lang="en-US" dirty="0" smtClean="0"/>
              <a:t>Phenomenological</a:t>
            </a:r>
          </a:p>
          <a:p>
            <a:r>
              <a:rPr lang="en-US" dirty="0" smtClean="0"/>
              <a:t>Grounded theory</a:t>
            </a:r>
          </a:p>
          <a:p>
            <a:r>
              <a:rPr lang="en-US" dirty="0" smtClean="0"/>
              <a:t>Ethnographic</a:t>
            </a:r>
          </a:p>
          <a:p>
            <a:r>
              <a:rPr lang="en-US" dirty="0" smtClean="0"/>
              <a:t>Case study</a:t>
            </a:r>
          </a:p>
          <a:p>
            <a:endParaRPr lang="en-US" dirty="0"/>
          </a:p>
        </p:txBody>
      </p:sp>
    </p:spTree>
    <p:extLst>
      <p:ext uri="{BB962C8B-B14F-4D97-AF65-F5344CB8AC3E}">
        <p14:creationId xmlns:p14="http://schemas.microsoft.com/office/powerpoint/2010/main" val="7422723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other thoughts …</a:t>
            </a:r>
            <a:endParaRPr lang="en-US" dirty="0"/>
          </a:p>
        </p:txBody>
      </p:sp>
      <p:sp>
        <p:nvSpPr>
          <p:cNvPr id="3" name="Content Placeholder 2"/>
          <p:cNvSpPr>
            <a:spLocks noGrp="1"/>
          </p:cNvSpPr>
          <p:nvPr>
            <p:ph idx="1"/>
          </p:nvPr>
        </p:nvSpPr>
        <p:spPr>
          <a:xfrm>
            <a:off x="457200" y="1600200"/>
            <a:ext cx="8597348" cy="4525963"/>
          </a:xfrm>
        </p:spPr>
        <p:txBody>
          <a:bodyPr/>
          <a:lstStyle/>
          <a:p>
            <a:endParaRPr lang="en-US" dirty="0" smtClean="0"/>
          </a:p>
          <a:p>
            <a:r>
              <a:rPr lang="en-US" dirty="0" smtClean="0"/>
              <a:t>Hermeneutics (analysis of texts)</a:t>
            </a:r>
          </a:p>
          <a:p>
            <a:pPr lvl="1"/>
            <a:r>
              <a:rPr lang="en-US" dirty="0" smtClean="0"/>
              <a:t>Hermeneutical circles</a:t>
            </a:r>
          </a:p>
          <a:p>
            <a:r>
              <a:rPr lang="en-US" dirty="0" smtClean="0"/>
              <a:t>Descriptive statistics</a:t>
            </a:r>
          </a:p>
          <a:p>
            <a:pPr lvl="1"/>
            <a:r>
              <a:rPr lang="en-US" dirty="0" smtClean="0"/>
              <a:t>Summaries of characteristics of individuals in groups</a:t>
            </a:r>
          </a:p>
          <a:p>
            <a:r>
              <a:rPr lang="en-US" dirty="0" smtClean="0"/>
              <a:t>Historical</a:t>
            </a:r>
            <a:endParaRPr lang="en-US" dirty="0"/>
          </a:p>
        </p:txBody>
      </p:sp>
    </p:spTree>
    <p:extLst>
      <p:ext uri="{BB962C8B-B14F-4D97-AF65-F5344CB8AC3E}">
        <p14:creationId xmlns:p14="http://schemas.microsoft.com/office/powerpoint/2010/main" val="6384272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0"/>
            <a:ext cx="8074228" cy="6858000"/>
          </a:xfrm>
          <a:prstGeom prst="rect">
            <a:avLst/>
          </a:prstGeom>
        </p:spPr>
      </p:pic>
    </p:spTree>
    <p:extLst>
      <p:ext uri="{BB962C8B-B14F-4D97-AF65-F5344CB8AC3E}">
        <p14:creationId xmlns:p14="http://schemas.microsoft.com/office/powerpoint/2010/main" val="18287606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Creswell’s General Thoughts </a:t>
            </a:r>
            <a:br>
              <a:rPr lang="en-US" dirty="0" smtClean="0"/>
            </a:br>
            <a:r>
              <a:rPr lang="en-US" dirty="0" smtClean="0"/>
              <a:t>About Qualitative Research</a:t>
            </a:r>
            <a:endParaRPr lang="en-US" dirty="0"/>
          </a:p>
        </p:txBody>
      </p:sp>
      <p:sp>
        <p:nvSpPr>
          <p:cNvPr id="3" name="Content Placeholder 2"/>
          <p:cNvSpPr>
            <a:spLocks noGrp="1"/>
          </p:cNvSpPr>
          <p:nvPr>
            <p:ph idx="1"/>
          </p:nvPr>
        </p:nvSpPr>
        <p:spPr/>
        <p:txBody>
          <a:bodyPr>
            <a:normAutofit/>
          </a:bodyPr>
          <a:lstStyle/>
          <a:p>
            <a:pPr marL="0" indent="0">
              <a:buNone/>
              <a:defRPr/>
            </a:pPr>
            <a:endParaRPr lang="en-US" dirty="0" smtClean="0"/>
          </a:p>
          <a:p>
            <a:pPr>
              <a:defRPr/>
            </a:pPr>
            <a:r>
              <a:rPr lang="en-US" dirty="0" smtClean="0"/>
              <a:t>Time</a:t>
            </a:r>
          </a:p>
          <a:p>
            <a:pPr>
              <a:defRPr/>
            </a:pPr>
            <a:r>
              <a:rPr lang="en-US" dirty="0" smtClean="0"/>
              <a:t>Complex data analysis</a:t>
            </a:r>
          </a:p>
          <a:p>
            <a:pPr>
              <a:defRPr/>
            </a:pPr>
            <a:r>
              <a:rPr lang="en-US" dirty="0" smtClean="0"/>
              <a:t>Lots of writing</a:t>
            </a:r>
          </a:p>
          <a:p>
            <a:pPr>
              <a:defRPr/>
            </a:pPr>
            <a:r>
              <a:rPr lang="en-US" dirty="0" smtClean="0"/>
              <a:t>Methods are not necessarily established for each kind of research</a:t>
            </a:r>
            <a:endParaRPr lang="en-US" dirty="0"/>
          </a:p>
        </p:txBody>
      </p:sp>
    </p:spTree>
    <p:extLst>
      <p:ext uri="{BB962C8B-B14F-4D97-AF65-F5344CB8AC3E}">
        <p14:creationId xmlns:p14="http://schemas.microsoft.com/office/powerpoint/2010/main" val="1668317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Creswell’s Process</a:t>
            </a:r>
            <a:endParaRPr lang="en-US" dirty="0"/>
          </a:p>
        </p:txBody>
      </p:sp>
      <p:sp>
        <p:nvSpPr>
          <p:cNvPr id="3" name="Content Placeholder 2"/>
          <p:cNvSpPr>
            <a:spLocks noGrp="1"/>
          </p:cNvSpPr>
          <p:nvPr>
            <p:ph idx="1"/>
          </p:nvPr>
        </p:nvSpPr>
        <p:spPr/>
        <p:txBody>
          <a:bodyPr>
            <a:normAutofit/>
          </a:bodyPr>
          <a:lstStyle/>
          <a:p>
            <a:pPr>
              <a:defRPr/>
            </a:pPr>
            <a:r>
              <a:rPr lang="en-US" dirty="0" smtClean="0"/>
              <a:t>Think about assumptions</a:t>
            </a:r>
          </a:p>
          <a:p>
            <a:pPr>
              <a:defRPr/>
            </a:pPr>
            <a:r>
              <a:rPr lang="en-US" dirty="0" smtClean="0"/>
              <a:t>Start reading the literature</a:t>
            </a:r>
          </a:p>
          <a:p>
            <a:pPr>
              <a:defRPr/>
            </a:pPr>
            <a:r>
              <a:rPr lang="en-US" dirty="0" smtClean="0"/>
              <a:t>Gather data from a variety of sources</a:t>
            </a:r>
          </a:p>
          <a:p>
            <a:pPr>
              <a:defRPr/>
            </a:pPr>
            <a:r>
              <a:rPr lang="en-US" dirty="0" smtClean="0"/>
              <a:t>Analyze</a:t>
            </a:r>
          </a:p>
          <a:p>
            <a:pPr>
              <a:defRPr/>
            </a:pPr>
            <a:r>
              <a:rPr lang="en-US" dirty="0" smtClean="0"/>
              <a:t>Validate</a:t>
            </a:r>
          </a:p>
          <a:p>
            <a:pPr>
              <a:defRPr/>
            </a:pPr>
            <a:r>
              <a:rPr lang="en-US" dirty="0" smtClean="0"/>
              <a:t>Report in an engaging style</a:t>
            </a:r>
          </a:p>
        </p:txBody>
      </p:sp>
    </p:spTree>
    <p:extLst>
      <p:ext uri="{BB962C8B-B14F-4D97-AF65-F5344CB8AC3E}">
        <p14:creationId xmlns:p14="http://schemas.microsoft.com/office/powerpoint/2010/main" val="1862029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Positionality</a:t>
            </a:r>
            <a:endParaRPr lang="en-US" dirty="0"/>
          </a:p>
        </p:txBody>
      </p:sp>
      <p:sp>
        <p:nvSpPr>
          <p:cNvPr id="3" name="Content Placeholder 2"/>
          <p:cNvSpPr>
            <a:spLocks noGrp="1"/>
          </p:cNvSpPr>
          <p:nvPr>
            <p:ph idx="1"/>
          </p:nvPr>
        </p:nvSpPr>
        <p:spPr/>
        <p:txBody>
          <a:bodyPr/>
          <a:lstStyle/>
          <a:p>
            <a:r>
              <a:rPr lang="en-US" dirty="0" smtClean="0"/>
              <a:t>I see what I am disposed to see. </a:t>
            </a:r>
          </a:p>
          <a:p>
            <a:r>
              <a:rPr lang="en-US" dirty="0" smtClean="0"/>
              <a:t>When I see something it means that I do not see other things. (figure/ground)</a:t>
            </a:r>
          </a:p>
        </p:txBody>
      </p:sp>
    </p:spTree>
    <p:extLst>
      <p:ext uri="{BB962C8B-B14F-4D97-AF65-F5344CB8AC3E}">
        <p14:creationId xmlns:p14="http://schemas.microsoft.com/office/powerpoint/2010/main" val="204246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Influence of </a:t>
            </a:r>
            <a:r>
              <a:rPr lang="en-US" dirty="0" err="1" smtClean="0"/>
              <a:t>Positionality</a:t>
            </a:r>
            <a:endParaRPr lang="en-US" dirty="0"/>
          </a:p>
        </p:txBody>
      </p:sp>
      <p:sp>
        <p:nvSpPr>
          <p:cNvPr id="3" name="Content Placeholder 2"/>
          <p:cNvSpPr>
            <a:spLocks noGrp="1"/>
          </p:cNvSpPr>
          <p:nvPr>
            <p:ph idx="1"/>
          </p:nvPr>
        </p:nvSpPr>
        <p:spPr/>
        <p:txBody>
          <a:bodyPr/>
          <a:lstStyle/>
          <a:p>
            <a:r>
              <a:rPr lang="en-US" dirty="0" smtClean="0"/>
              <a:t>Research design</a:t>
            </a:r>
          </a:p>
          <a:p>
            <a:r>
              <a:rPr lang="en-US" dirty="0" smtClean="0"/>
              <a:t>Data gathering</a:t>
            </a:r>
          </a:p>
          <a:p>
            <a:r>
              <a:rPr lang="en-US" dirty="0" smtClean="0"/>
              <a:t>Analysis</a:t>
            </a:r>
            <a:endParaRPr lang="en-US" dirty="0"/>
          </a:p>
        </p:txBody>
      </p:sp>
    </p:spTree>
    <p:extLst>
      <p:ext uri="{BB962C8B-B14F-4D97-AF65-F5344CB8AC3E}">
        <p14:creationId xmlns:p14="http://schemas.microsoft.com/office/powerpoint/2010/main" val="240620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Reflexivity</a:t>
            </a:r>
            <a:endParaRPr lang="en-US" dirty="0"/>
          </a:p>
        </p:txBody>
      </p:sp>
      <p:sp>
        <p:nvSpPr>
          <p:cNvPr id="3" name="Content Placeholder 2"/>
          <p:cNvSpPr>
            <a:spLocks noGrp="1"/>
          </p:cNvSpPr>
          <p:nvPr>
            <p:ph idx="1"/>
          </p:nvPr>
        </p:nvSpPr>
        <p:spPr>
          <a:xfrm>
            <a:off x="457200" y="1600200"/>
            <a:ext cx="7951411" cy="4603658"/>
          </a:xfrm>
        </p:spPr>
        <p:txBody>
          <a:bodyPr/>
          <a:lstStyle/>
          <a:p>
            <a:r>
              <a:rPr lang="en-US" dirty="0" smtClean="0"/>
              <a:t>Since study design, data collection, and analysis are to some extent a product of the researcher’s positionality, it is crucial to research that a researcher makes the influences on subjectivity as apparent as possible.</a:t>
            </a:r>
          </a:p>
        </p:txBody>
      </p:sp>
    </p:spTree>
    <p:extLst>
      <p:ext uri="{BB962C8B-B14F-4D97-AF65-F5344CB8AC3E}">
        <p14:creationId xmlns:p14="http://schemas.microsoft.com/office/powerpoint/2010/main" val="402716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Reflexivity</a:t>
            </a:r>
            <a:endParaRPr lang="en-US" dirty="0"/>
          </a:p>
        </p:txBody>
      </p:sp>
      <p:sp>
        <p:nvSpPr>
          <p:cNvPr id="3" name="Content Placeholder 2"/>
          <p:cNvSpPr>
            <a:spLocks noGrp="1"/>
          </p:cNvSpPr>
          <p:nvPr>
            <p:ph idx="1"/>
          </p:nvPr>
        </p:nvSpPr>
        <p:spPr>
          <a:xfrm>
            <a:off x="457200" y="1600200"/>
            <a:ext cx="7951411" cy="4603658"/>
          </a:xfrm>
        </p:spPr>
        <p:txBody>
          <a:bodyPr>
            <a:normAutofit lnSpcReduction="10000"/>
          </a:bodyPr>
          <a:lstStyle/>
          <a:p>
            <a:r>
              <a:rPr lang="en-US" dirty="0" smtClean="0"/>
              <a:t>In quantitative research we do this by eliminating as many influences of the researcher as possible.</a:t>
            </a:r>
          </a:p>
          <a:p>
            <a:pPr lvl="1"/>
            <a:r>
              <a:rPr lang="en-US" dirty="0" smtClean="0"/>
              <a:t>Attention to validity and reliability usually presented in the methods section</a:t>
            </a:r>
          </a:p>
          <a:p>
            <a:r>
              <a:rPr lang="en-US" dirty="0" smtClean="0"/>
              <a:t>In qualitative research we do this by including rigorous self-reflection on the research process in the final report.</a:t>
            </a:r>
          </a:p>
          <a:p>
            <a:pPr lvl="1"/>
            <a:r>
              <a:rPr lang="en-US" dirty="0" smtClean="0"/>
              <a:t>It can be anywhere in the report</a:t>
            </a:r>
          </a:p>
          <a:p>
            <a:endParaRPr lang="en-US" dirty="0" smtClean="0"/>
          </a:p>
        </p:txBody>
      </p:sp>
    </p:spTree>
    <p:extLst>
      <p:ext uri="{BB962C8B-B14F-4D97-AF65-F5344CB8AC3E}">
        <p14:creationId xmlns:p14="http://schemas.microsoft.com/office/powerpoint/2010/main" val="174305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Validity</a:t>
            </a:r>
            <a:endParaRPr lang="en-US" dirty="0"/>
          </a:p>
        </p:txBody>
      </p:sp>
      <p:sp>
        <p:nvSpPr>
          <p:cNvPr id="3" name="Content Placeholder 2"/>
          <p:cNvSpPr>
            <a:spLocks noGrp="1"/>
          </p:cNvSpPr>
          <p:nvPr>
            <p:ph type="subTitle" idx="1"/>
          </p:nvPr>
        </p:nvSpPr>
        <p:spPr/>
        <p:txBody>
          <a:bodyPr/>
          <a:lstStyle/>
          <a:p>
            <a:r>
              <a:rPr lang="en-US" dirty="0" smtClean="0">
                <a:solidFill>
                  <a:schemeClr val="tx1"/>
                </a:solidFill>
              </a:rPr>
              <a:t>When is research valid?</a:t>
            </a:r>
            <a:endParaRPr lang="en-US" dirty="0">
              <a:solidFill>
                <a:schemeClr val="tx1"/>
              </a:solidFill>
            </a:endParaRPr>
          </a:p>
        </p:txBody>
      </p:sp>
    </p:spTree>
    <p:extLst>
      <p:ext uri="{BB962C8B-B14F-4D97-AF65-F5344CB8AC3E}">
        <p14:creationId xmlns:p14="http://schemas.microsoft.com/office/powerpoint/2010/main" val="1769159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207</TotalTime>
  <Words>1485</Words>
  <Application>Microsoft Macintosh PowerPoint</Application>
  <PresentationFormat>On-screen Show (4:3)</PresentationFormat>
  <Paragraphs>306</Paragraphs>
  <Slides>49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Calibri</vt:lpstr>
      <vt:lpstr>ＭＳ Ｐゴシック</vt:lpstr>
      <vt:lpstr>Times</vt:lpstr>
      <vt:lpstr>Times New Roman</vt:lpstr>
      <vt:lpstr>Arial</vt:lpstr>
      <vt:lpstr>Default Theme</vt:lpstr>
      <vt:lpstr>More About Research and Beliefs</vt:lpstr>
      <vt:lpstr>PowerPoint Presentation</vt:lpstr>
      <vt:lpstr>Research</vt:lpstr>
      <vt:lpstr>Subjectivity</vt:lpstr>
      <vt:lpstr>Positionality</vt:lpstr>
      <vt:lpstr>The Influence of Positionality</vt:lpstr>
      <vt:lpstr>Reflexivity</vt:lpstr>
      <vt:lpstr>Reflexivity</vt:lpstr>
      <vt:lpstr>Validity</vt:lpstr>
      <vt:lpstr>Validity</vt:lpstr>
      <vt:lpstr>Validity</vt:lpstr>
      <vt:lpstr>Research Assumptions</vt:lpstr>
      <vt:lpstr>Empiricism</vt:lpstr>
      <vt:lpstr>Rules of Research</vt:lpstr>
      <vt:lpstr>Positivism</vt:lpstr>
      <vt:lpstr>Tenets of Positivism</vt:lpstr>
      <vt:lpstr>Philosophy Terminology</vt:lpstr>
      <vt:lpstr>Philosophy of Positivism</vt:lpstr>
      <vt:lpstr>PowerPoint Presentation</vt:lpstr>
      <vt:lpstr>PowerPoint Presentation</vt:lpstr>
      <vt:lpstr>PowerPoint Presentation</vt:lpstr>
      <vt:lpstr>PowerPoint Presentation</vt:lpstr>
      <vt:lpstr>PowerPoint Presentation</vt:lpstr>
      <vt:lpstr>PowerPoint Presentation</vt:lpstr>
      <vt:lpstr>Philosophical Research Validity</vt:lpstr>
      <vt:lpstr>The Critique of Positivism</vt:lpstr>
      <vt:lpstr>Post-Positivism</vt:lpstr>
      <vt:lpstr>PowerPoint Presentation</vt:lpstr>
      <vt:lpstr>Five Interpretive Frameworks  There are more …</vt:lpstr>
      <vt:lpstr>Pragmatism Understanding Solutions</vt:lpstr>
      <vt:lpstr>Transformation and Critical Theory Understanding the Givens</vt:lpstr>
      <vt:lpstr>Critical Theory</vt:lpstr>
      <vt:lpstr>Social Constructivism Understanding Shared Culture</vt:lpstr>
      <vt:lpstr>Symbolic Interactionism Understanding Human Interaction</vt:lpstr>
      <vt:lpstr>Positivism Understanding What is Most Likely </vt:lpstr>
      <vt:lpstr>Qualitative Interpretive Frameworks</vt:lpstr>
      <vt:lpstr>Why This Is Important</vt:lpstr>
      <vt:lpstr>John Creswell</vt:lpstr>
      <vt:lpstr>Creswell’s 5 Methods</vt:lpstr>
      <vt:lpstr>Narrative Research</vt:lpstr>
      <vt:lpstr>Phenomenological Research</vt:lpstr>
      <vt:lpstr>Grounded Theory Research</vt:lpstr>
      <vt:lpstr>Ethnographic Research</vt:lpstr>
      <vt:lpstr>Case Study Research</vt:lpstr>
      <vt:lpstr>How about pragmatism  and critical theory?</vt:lpstr>
      <vt:lpstr>A few other thoughts …</vt:lpstr>
      <vt:lpstr>PowerPoint Presentation</vt:lpstr>
      <vt:lpstr>Creswell’s General Thoughts  About Qualitative Research</vt:lpstr>
      <vt:lpstr>Creswell’s Process</vt:lpstr>
    </vt:vector>
  </TitlesOfParts>
  <Manager/>
  <Company/>
  <LinksUpToDate>false</LinksUpToDate>
  <SharedDoc>false</SharedDoc>
  <HyperlinkBase/>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James Carroll</dc:creator>
  <cp:keywords/>
  <dc:description/>
  <cp:lastModifiedBy>James Carroll</cp:lastModifiedBy>
  <cp:revision>19</cp:revision>
  <dcterms:created xsi:type="dcterms:W3CDTF">2015-09-15T14:28:03Z</dcterms:created>
  <dcterms:modified xsi:type="dcterms:W3CDTF">2017-07-05T15:46:12Z</dcterms:modified>
  <cp:category/>
</cp:coreProperties>
</file>